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2"/>
  </p:sldMasterIdLst>
  <p:notesMasterIdLst>
    <p:notesMasterId r:id="rId13"/>
  </p:notesMasterIdLst>
  <p:handoutMasterIdLst>
    <p:handoutMasterId r:id="rId14"/>
  </p:handoutMasterIdLst>
  <p:sldIdLst>
    <p:sldId id="283" r:id="rId3"/>
    <p:sldId id="281" r:id="rId4"/>
    <p:sldId id="286" r:id="rId5"/>
    <p:sldId id="300" r:id="rId6"/>
    <p:sldId id="312" r:id="rId7"/>
    <p:sldId id="310" r:id="rId8"/>
    <p:sldId id="290" r:id="rId9"/>
    <p:sldId id="339" r:id="rId10"/>
    <p:sldId id="340" r:id="rId11"/>
    <p:sldId id="33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88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85" autoAdjust="0"/>
    <p:restoredTop sz="79152" autoAdjust="0"/>
  </p:normalViewPr>
  <p:slideViewPr>
    <p:cSldViewPr snapToGrid="0">
      <p:cViewPr varScale="1">
        <p:scale>
          <a:sx n="67" d="100"/>
          <a:sy n="67" d="100"/>
        </p:scale>
        <p:origin x="2148" y="43"/>
      </p:cViewPr>
      <p:guideLst>
        <p:guide pos="2880"/>
        <p:guide orient="horz" pos="2160"/>
      </p:guideLst>
    </p:cSldViewPr>
  </p:slideViewPr>
  <p:outlineViewPr>
    <p:cViewPr>
      <p:scale>
        <a:sx n="33" d="100"/>
        <a:sy n="33" d="100"/>
      </p:scale>
      <p:origin x="0" y="9752"/>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3" d="100"/>
          <a:sy n="63" d="100"/>
        </p:scale>
        <p:origin x="1986"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EA5F0D-C1DC-412F-A146-DDB3A74B588F}" type="datetimeFigureOut">
              <a:rPr lang="en-US"/>
              <a:t>5/16/2020</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AE14B8-3CC9-472D-9BC5-A84D80684DE2}" type="slidenum">
              <a:rPr/>
              <a:t>‹#›</a:t>
            </a:fld>
            <a:endParaRPr/>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CDE508-72C8-4AB5-AA9C-1584D31690E0}" type="datetimeFigureOut">
              <a:rPr lang="en-US"/>
              <a:t>5/16/2020</a:t>
            </a:fld>
            <a:endParaRPr/>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B667E1-E601-4AAF-B95C-B25720D70A60}" type="slidenum">
              <a:rPr/>
              <a:t>‹#›</a:t>
            </a:fld>
            <a:endParaRPr/>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BOLDED </a:t>
            </a:r>
            <a:r>
              <a:rPr lang="en-US" b="0" dirty="0"/>
              <a:t>items</a:t>
            </a:r>
            <a:r>
              <a:rPr lang="en-US" b="0" baseline="0" dirty="0"/>
              <a:t> you should be most familiar with; other items will be helpful to you but less emphasis is placed on them since this is not a stats class</a:t>
            </a:r>
            <a:endParaRPr lang="en-US" b="1" dirty="0"/>
          </a:p>
        </p:txBody>
      </p:sp>
      <p:sp>
        <p:nvSpPr>
          <p:cNvPr id="4" name="Slide Number Placeholder 3"/>
          <p:cNvSpPr>
            <a:spLocks noGrp="1"/>
          </p:cNvSpPr>
          <p:nvPr>
            <p:ph type="sldNum" sz="quarter" idx="10"/>
          </p:nvPr>
        </p:nvSpPr>
        <p:spPr/>
        <p:txBody>
          <a:bodyPr/>
          <a:lstStyle/>
          <a:p>
            <a:fld id="{7FB667E1-E601-4AAF-B95C-B25720D70A60}" type="slidenum">
              <a:rPr lang="uk-UA" smtClean="0"/>
              <a:t>2</a:t>
            </a:fld>
            <a:endParaRPr lang="uk-UA"/>
          </a:p>
        </p:txBody>
      </p:sp>
    </p:spTree>
    <p:extLst>
      <p:ext uri="{BB962C8B-B14F-4D97-AF65-F5344CB8AC3E}">
        <p14:creationId xmlns:p14="http://schemas.microsoft.com/office/powerpoint/2010/main" val="936199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B667E1-E601-4AAF-B95C-B25720D70A60}" type="slidenum">
              <a:rPr lang="en-US" smtClean="0"/>
              <a:t>7</a:t>
            </a:fld>
            <a:endParaRPr lang="en-US"/>
          </a:p>
        </p:txBody>
      </p:sp>
    </p:spTree>
    <p:extLst>
      <p:ext uri="{BB962C8B-B14F-4D97-AF65-F5344CB8AC3E}">
        <p14:creationId xmlns:p14="http://schemas.microsoft.com/office/powerpoint/2010/main" val="41169633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B667E1-E601-4AAF-B95C-B25720D70A60}" type="slidenum">
              <a:rPr lang="en-US" smtClean="0"/>
              <a:t>10</a:t>
            </a:fld>
            <a:endParaRPr lang="en-US"/>
          </a:p>
        </p:txBody>
      </p:sp>
    </p:spTree>
    <p:extLst>
      <p:ext uri="{BB962C8B-B14F-4D97-AF65-F5344CB8AC3E}">
        <p14:creationId xmlns:p14="http://schemas.microsoft.com/office/powerpoint/2010/main" val="1169205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12" name="Rectangle 11"/>
          <p:cNvSpPr>
            <a:spLocks noChangeArrowheads="1"/>
          </p:cNvSpPr>
          <p:nvPr/>
        </p:nvSpPr>
        <p:spPr bwMode="auto">
          <a:xfrm>
            <a:off x="146304" y="6391658"/>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4D196A4F-9EFD-DB43-84DE-566B888534E2}" type="datetime1">
              <a:rPr lang="en-US" smtClean="0"/>
              <a:t>5/16/2020</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mn-cs"/>
            </a:endParaRPr>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29" name="Slide Number Placeholder 28"/>
          <p:cNvSpPr>
            <a:spLocks noGrp="1"/>
          </p:cNvSpPr>
          <p:nvPr>
            <p:ph type="sldNum" sz="quarter" idx="12"/>
          </p:nvPr>
        </p:nvSpPr>
        <p:spPr>
          <a:xfrm>
            <a:off x="4343400" y="2199452"/>
            <a:ext cx="457200" cy="441325"/>
          </a:xfrm>
        </p:spPr>
        <p:txBody>
          <a:bodyPr/>
          <a:lstStyle>
            <a:lvl1pPr>
              <a:defRPr>
                <a:solidFill>
                  <a:schemeClr val="accent3">
                    <a:shade val="75000"/>
                  </a:schemeClr>
                </a:solidFill>
              </a:defRPr>
            </a:lvl1pPr>
          </a:lstStyle>
          <a:p>
            <a:fld id="{FEE31172-64EE-4DA0-9506-7197FE06872E}" type="slidenum">
              <a:rPr lang="en-US" smtClean="0">
                <a:solidFill>
                  <a:srgbClr val="9BBB59">
                    <a:shade val="75000"/>
                  </a:srgbClr>
                </a:solidFill>
              </a:rPr>
              <a:pPr/>
              <a:t>‹#›</a:t>
            </a:fld>
            <a:endParaRPr lang="en-US">
              <a:solidFill>
                <a:srgbClr val="9BBB59">
                  <a:shade val="75000"/>
                </a:srgbClr>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extLst>
      <p:ext uri="{BB962C8B-B14F-4D97-AF65-F5344CB8AC3E}">
        <p14:creationId xmlns:p14="http://schemas.microsoft.com/office/powerpoint/2010/main" val="230625018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AC8AD30-AACF-B34B-91DF-9EABEDFE0791}" type="datetime1">
              <a:rPr lang="en-US" smtClean="0"/>
              <a:t>5/16/2020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E31172-64EE-4DA0-9506-7197FE06872E}" type="slidenum">
              <a:rPr lang="en-US" smtClean="0">
                <a:solidFill>
                  <a:srgbClr val="9BBB59">
                    <a:shade val="75000"/>
                  </a:srgbClr>
                </a:solidFill>
              </a:rPr>
              <a:pPr/>
              <a:t>‹#›</a:t>
            </a:fld>
            <a:endParaRPr lang="en-US">
              <a:solidFill>
                <a:srgbClr val="9BBB59">
                  <a:shade val="75000"/>
                </a:srgbClr>
              </a:solidFill>
            </a:endParaRPr>
          </a:p>
        </p:txBody>
      </p:sp>
    </p:spTree>
    <p:extLst>
      <p:ext uri="{BB962C8B-B14F-4D97-AF65-F5344CB8AC3E}">
        <p14:creationId xmlns:p14="http://schemas.microsoft.com/office/powerpoint/2010/main" val="2751816396"/>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11" name="Rectangle 10"/>
          <p:cNvSpPr>
            <a:spLocks noChangeArrowheads="1"/>
          </p:cNvSpPr>
          <p:nvPr/>
        </p:nvSpPr>
        <p:spPr bwMode="auto">
          <a:xfrm>
            <a:off x="146304" y="6391658"/>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mn-cs"/>
            </a:endParaRPr>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6" name="Slide Number Placeholder 5"/>
          <p:cNvSpPr>
            <a:spLocks noGrp="1"/>
          </p:cNvSpPr>
          <p:nvPr>
            <p:ph type="sldNum" sz="quarter" idx="12"/>
          </p:nvPr>
        </p:nvSpPr>
        <p:spPr>
          <a:xfrm>
            <a:off x="6915912" y="3009903"/>
            <a:ext cx="457200" cy="441325"/>
          </a:xfrm>
        </p:spPr>
        <p:txBody>
          <a:bodyPr/>
          <a:lstStyle/>
          <a:p>
            <a:fld id="{FEE31172-64EE-4DA0-9506-7197FE06872E}" type="slidenum">
              <a:rPr lang="en-US" smtClean="0">
                <a:solidFill>
                  <a:srgbClr val="9BBB59">
                    <a:shade val="75000"/>
                  </a:srgbClr>
                </a:solidFill>
              </a:rPr>
              <a:pPr/>
              <a:t>‹#›</a:t>
            </a:fld>
            <a:endParaRPr lang="en-US">
              <a:solidFill>
                <a:srgbClr val="9BBB59">
                  <a:shade val="75000"/>
                </a:srgbClr>
              </a:solidFill>
            </a:endParaRP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3646592-43E8-9A44-9FF8-EEAE9149076F}" type="datetime1">
              <a:rPr lang="en-US" smtClean="0"/>
              <a:t>5/16/2020</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3"/>
            <a:ext cx="1447800" cy="5851525"/>
          </a:xfrm>
        </p:spPr>
        <p:txBody>
          <a:bodyPr vert="eaVert"/>
          <a:lstStyle/>
          <a:p>
            <a:r>
              <a:rPr kumimoji="0" lang="en-US"/>
              <a:t>Click to edit Master title style</a:t>
            </a:r>
          </a:p>
        </p:txBody>
      </p:sp>
    </p:spTree>
    <p:extLst>
      <p:ext uri="{BB962C8B-B14F-4D97-AF65-F5344CB8AC3E}">
        <p14:creationId xmlns:p14="http://schemas.microsoft.com/office/powerpoint/2010/main" val="475765012"/>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A36C070D-F4F4-E747-B61D-F10BA6C21DCA}" type="datetime1">
              <a:rPr lang="en-US" smtClean="0"/>
              <a:t>5/16/2020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4"/>
            <a:ext cx="457200" cy="441325"/>
          </a:xfrm>
        </p:spPr>
        <p:txBody>
          <a:bodyPr/>
          <a:lstStyle/>
          <a:p>
            <a:fld id="{FEE31172-64EE-4DA0-9506-7197FE06872E}" type="slidenum">
              <a:rPr lang="en-US" smtClean="0">
                <a:solidFill>
                  <a:srgbClr val="9BBB59">
                    <a:shade val="75000"/>
                  </a:srgbClr>
                </a:solidFill>
              </a:rPr>
              <a:pPr/>
              <a:t>‹#›</a:t>
            </a:fld>
            <a:endParaRPr lang="en-US">
              <a:solidFill>
                <a:srgbClr val="9BBB59">
                  <a:shade val="75000"/>
                </a:srgbClr>
              </a:solidFill>
            </a:endParaRP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120864178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8"/>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mn-cs"/>
            </a:endParaRPr>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F7B57467-30C1-9B42-9AAB-3868B812B432}" type="datetime1">
              <a:rPr lang="en-US" smtClean="0"/>
              <a:t>5/16/2020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6" name="Slide Number Placeholder 5"/>
          <p:cNvSpPr>
            <a:spLocks noGrp="1"/>
          </p:cNvSpPr>
          <p:nvPr>
            <p:ph type="sldNum" sz="quarter" idx="12"/>
          </p:nvPr>
        </p:nvSpPr>
        <p:spPr>
          <a:xfrm>
            <a:off x="4343400" y="2199452"/>
            <a:ext cx="457200" cy="441325"/>
          </a:xfrm>
        </p:spPr>
        <p:txBody>
          <a:bodyPr/>
          <a:lstStyle>
            <a:lvl1pPr>
              <a:defRPr>
                <a:solidFill>
                  <a:schemeClr val="accent3">
                    <a:shade val="75000"/>
                  </a:schemeClr>
                </a:solidFill>
              </a:defRPr>
            </a:lvl1pPr>
          </a:lstStyle>
          <a:p>
            <a:fld id="{FEE31172-64EE-4DA0-9506-7197FE06872E}" type="slidenum">
              <a:rPr lang="en-US" smtClean="0">
                <a:solidFill>
                  <a:srgbClr val="9BBB59">
                    <a:shade val="75000"/>
                  </a:srgbClr>
                </a:solidFill>
              </a:rPr>
              <a:pPr/>
              <a:t>‹#›</a:t>
            </a:fld>
            <a:endParaRPr lang="en-US">
              <a:solidFill>
                <a:srgbClr val="9BBB59">
                  <a:shade val="75000"/>
                </a:srgb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extLst>
      <p:ext uri="{BB962C8B-B14F-4D97-AF65-F5344CB8AC3E}">
        <p14:creationId xmlns:p14="http://schemas.microsoft.com/office/powerpoint/2010/main" val="1334547912"/>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CFFA7CBA-570E-F244-9264-C168B7DAD027}" type="datetime1">
              <a:rPr lang="en-US" smtClean="0"/>
              <a:t>5/16/2020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E31172-64EE-4DA0-9506-7197FE06872E}" type="slidenum">
              <a:rPr lang="en-US" smtClean="0">
                <a:solidFill>
                  <a:srgbClr val="9BBB59">
                    <a:shade val="75000"/>
                  </a:srgbClr>
                </a:solidFill>
              </a:rPr>
              <a:pPr/>
              <a:t>‹#›</a:t>
            </a:fld>
            <a:endParaRPr lang="en-US">
              <a:solidFill>
                <a:srgbClr val="9BBB59">
                  <a:shade val="75000"/>
                </a:srgbClr>
              </a:solidFill>
            </a:endParaRPr>
          </a:p>
        </p:txBody>
      </p:sp>
      <p:sp>
        <p:nvSpPr>
          <p:cNvPr id="8" name="Straight Connector 7"/>
          <p:cNvSpPr>
            <a:spLocks noChangeShapeType="1"/>
          </p:cNvSpPr>
          <p:nvPr/>
        </p:nvSpPr>
        <p:spPr bwMode="auto">
          <a:xfrm flipV="1">
            <a:off x="4563081" y="1575654"/>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210130373"/>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1"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9D7D8DDA-F793-7048-9552-31B9C0F8AD7C}" type="datetime1">
              <a:rPr lang="en-US" smtClean="0"/>
              <a:t>5/16/2020</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mn-cs"/>
            </a:endParaRPr>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9" name="Slide Number Placeholder 8"/>
          <p:cNvSpPr>
            <a:spLocks noGrp="1"/>
          </p:cNvSpPr>
          <p:nvPr>
            <p:ph type="sldNum" sz="quarter" idx="12"/>
          </p:nvPr>
        </p:nvSpPr>
        <p:spPr>
          <a:xfrm>
            <a:off x="4343400" y="1042418"/>
            <a:ext cx="457200" cy="441325"/>
          </a:xfrm>
        </p:spPr>
        <p:txBody>
          <a:bodyPr/>
          <a:lstStyle>
            <a:lvl1pPr algn="ctr">
              <a:defRPr/>
            </a:lvl1pPr>
          </a:lstStyle>
          <a:p>
            <a:fld id="{FEE31172-64EE-4DA0-9506-7197FE06872E}" type="slidenum">
              <a:rPr lang="en-US" smtClean="0">
                <a:solidFill>
                  <a:srgbClr val="9BBB59">
                    <a:shade val="75000"/>
                  </a:srgbClr>
                </a:solidFill>
              </a:rPr>
              <a:pPr/>
              <a:t>‹#›</a:t>
            </a:fld>
            <a:endParaRPr lang="en-US">
              <a:solidFill>
                <a:srgbClr val="9BBB59">
                  <a:shade val="75000"/>
                </a:srgbClr>
              </a:solidFill>
            </a:endParaRPr>
          </a:p>
        </p:txBody>
      </p:sp>
      <p:sp>
        <p:nvSpPr>
          <p:cNvPr id="23" name="Title 22"/>
          <p:cNvSpPr>
            <a:spLocks noGrp="1"/>
          </p:cNvSpPr>
          <p:nvPr>
            <p:ph type="title"/>
          </p:nvPr>
        </p:nvSpPr>
        <p:spPr/>
        <p:txBody>
          <a:bodyPr rtlCol="0" anchor="b" anchorCtr="0"/>
          <a:lstStyle/>
          <a:p>
            <a:r>
              <a:rPr kumimoji="0" lang="en-US"/>
              <a:t>Click to edit Master title style</a:t>
            </a:r>
          </a:p>
        </p:txBody>
      </p:sp>
    </p:spTree>
    <p:extLst>
      <p:ext uri="{BB962C8B-B14F-4D97-AF65-F5344CB8AC3E}">
        <p14:creationId xmlns:p14="http://schemas.microsoft.com/office/powerpoint/2010/main" val="9725721"/>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CB3DB5CB-5209-7A44-A1F3-13B096ECD03F}" type="datetime1">
              <a:rPr lang="en-US" smtClean="0"/>
              <a:t>5/16/2020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2"/>
            <a:ext cx="457200" cy="441325"/>
          </a:xfrm>
        </p:spPr>
        <p:txBody>
          <a:bodyPr/>
          <a:lstStyle/>
          <a:p>
            <a:fld id="{FEE31172-64EE-4DA0-9506-7197FE06872E}" type="slidenum">
              <a:rPr lang="en-US" smtClean="0">
                <a:solidFill>
                  <a:srgbClr val="9BBB59">
                    <a:shade val="75000"/>
                  </a:srgbClr>
                </a:solidFill>
              </a:rPr>
              <a:pPr/>
              <a:t>‹#›</a:t>
            </a:fld>
            <a:endParaRPr lang="en-US">
              <a:solidFill>
                <a:srgbClr val="9BBB59">
                  <a:shade val="75000"/>
                </a:srgbClr>
              </a:solidFill>
            </a:endParaRPr>
          </a:p>
        </p:txBody>
      </p:sp>
    </p:spTree>
    <p:extLst>
      <p:ext uri="{BB962C8B-B14F-4D97-AF65-F5344CB8AC3E}">
        <p14:creationId xmlns:p14="http://schemas.microsoft.com/office/powerpoint/2010/main" val="941023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5" name="Rectangle 4"/>
          <p:cNvSpPr>
            <a:spLocks noChangeArrowheads="1"/>
          </p:cNvSpPr>
          <p:nvPr/>
        </p:nvSpPr>
        <p:spPr bwMode="auto">
          <a:xfrm>
            <a:off x="146304" y="6391658"/>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mn-cs"/>
            </a:endParaRPr>
          </a:p>
        </p:txBody>
      </p:sp>
      <p:sp>
        <p:nvSpPr>
          <p:cNvPr id="2" name="Date Placeholder 1"/>
          <p:cNvSpPr>
            <a:spLocks noGrp="1"/>
          </p:cNvSpPr>
          <p:nvPr>
            <p:ph type="dt" sz="half" idx="10"/>
          </p:nvPr>
        </p:nvSpPr>
        <p:spPr/>
        <p:txBody>
          <a:bodyPr/>
          <a:lstStyle/>
          <a:p>
            <a:fld id="{EA20A91D-3D88-A141-953A-4B6A6CFAB50A}" type="datetime1">
              <a:rPr lang="en-US" smtClean="0"/>
              <a:t>5/16/2020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FEE31172-64EE-4DA0-9506-7197FE06872E}" type="slidenum">
              <a:rPr lang="en-US" smtClean="0"/>
              <a:pPr/>
              <a:t>‹#›</a:t>
            </a:fld>
            <a:endParaRPr lang="en-US"/>
          </a:p>
        </p:txBody>
      </p:sp>
    </p:spTree>
    <p:extLst>
      <p:ext uri="{BB962C8B-B14F-4D97-AF65-F5344CB8AC3E}">
        <p14:creationId xmlns:p14="http://schemas.microsoft.com/office/powerpoint/2010/main" val="3720635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2"/>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mn-cs"/>
            </a:endParaRPr>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7" name="Slide Number Placeholder 6"/>
          <p:cNvSpPr>
            <a:spLocks noGrp="1"/>
          </p:cNvSpPr>
          <p:nvPr>
            <p:ph type="sldNum" sz="quarter" idx="12"/>
          </p:nvPr>
        </p:nvSpPr>
        <p:spPr>
          <a:xfrm>
            <a:off x="1371600" y="312740"/>
            <a:ext cx="457200" cy="441325"/>
          </a:xfrm>
        </p:spPr>
        <p:txBody>
          <a:bodyPr/>
          <a:lstStyle>
            <a:lvl1pPr>
              <a:defRPr>
                <a:solidFill>
                  <a:schemeClr val="accent3">
                    <a:shade val="75000"/>
                  </a:schemeClr>
                </a:solidFill>
              </a:defRPr>
            </a:lvl1pPr>
          </a:lstStyle>
          <a:p>
            <a:fld id="{FEE31172-64EE-4DA0-9506-7197FE06872E}" type="slidenum">
              <a:rPr lang="en-US" smtClean="0">
                <a:solidFill>
                  <a:srgbClr val="9BBB59">
                    <a:shade val="75000"/>
                  </a:srgbClr>
                </a:solidFill>
              </a:rPr>
              <a:pPr/>
              <a:t>‹#›</a:t>
            </a:fld>
            <a:endParaRPr lang="en-US">
              <a:solidFill>
                <a:srgbClr val="9BBB59">
                  <a:shade val="75000"/>
                </a:srgbClr>
              </a:solidFill>
            </a:endParaRPr>
          </a:p>
        </p:txBody>
      </p:sp>
      <p:sp>
        <p:nvSpPr>
          <p:cNvPr id="21" name="Rectangle 20"/>
          <p:cNvSpPr>
            <a:spLocks noChangeArrowheads="1"/>
          </p:cNvSpPr>
          <p:nvPr/>
        </p:nvSpPr>
        <p:spPr bwMode="auto">
          <a:xfrm>
            <a:off x="149352" y="638838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5" name="Date Placeholder 4"/>
          <p:cNvSpPr>
            <a:spLocks noGrp="1"/>
          </p:cNvSpPr>
          <p:nvPr>
            <p:ph type="dt" sz="half" idx="10"/>
          </p:nvPr>
        </p:nvSpPr>
        <p:spPr/>
        <p:txBody>
          <a:bodyPr/>
          <a:lstStyle/>
          <a:p>
            <a:fld id="{58EE85DE-9912-1649-A825-2CF0532A5364}" type="datetime1">
              <a:rPr lang="en-US" smtClean="0"/>
              <a:t>5/16/2020</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extLst>
      <p:ext uri="{BB962C8B-B14F-4D97-AF65-F5344CB8AC3E}">
        <p14:creationId xmlns:p14="http://schemas.microsoft.com/office/powerpoint/2010/main" val="2946563243"/>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mn-cs"/>
            </a:endParaRPr>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mn-cs"/>
            </a:endParaRPr>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7" name="Slide Number Placeholder 6"/>
          <p:cNvSpPr>
            <a:spLocks noGrp="1"/>
          </p:cNvSpPr>
          <p:nvPr>
            <p:ph type="sldNum" sz="quarter" idx="12"/>
          </p:nvPr>
        </p:nvSpPr>
        <p:spPr>
          <a:xfrm>
            <a:off x="1371600" y="312740"/>
            <a:ext cx="457200" cy="441325"/>
          </a:xfrm>
        </p:spPr>
        <p:txBody>
          <a:bodyPr/>
          <a:lstStyle/>
          <a:p>
            <a:fld id="{FEE31172-64EE-4DA0-9506-7197FE06872E}" type="slidenum">
              <a:rPr lang="en-US" smtClean="0">
                <a:solidFill>
                  <a:srgbClr val="9BBB59">
                    <a:shade val="75000"/>
                  </a:srgbClr>
                </a:solidFill>
              </a:rPr>
              <a:pPr/>
              <a:t>‹#›</a:t>
            </a:fld>
            <a:endParaRPr lang="en-US">
              <a:solidFill>
                <a:srgbClr val="9BBB59">
                  <a:shade val="75000"/>
                </a:srgbClr>
              </a:solidFill>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5" name="Date Placeholder 4"/>
          <p:cNvSpPr>
            <a:spLocks noGrp="1"/>
          </p:cNvSpPr>
          <p:nvPr>
            <p:ph type="dt" sz="half" idx="10"/>
          </p:nvPr>
        </p:nvSpPr>
        <p:spPr>
          <a:xfrm>
            <a:off x="5788152" y="6404984"/>
            <a:ext cx="3044952" cy="365760"/>
          </a:xfrm>
        </p:spPr>
        <p:txBody>
          <a:bodyPr/>
          <a:lstStyle/>
          <a:p>
            <a:fld id="{4D0AA2CC-F1E2-FA4F-A548-B68195DAEC78}" type="datetime1">
              <a:rPr lang="en-US" smtClean="0"/>
              <a:t>5/16/2020</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extLst>
      <p:ext uri="{BB962C8B-B14F-4D97-AF65-F5344CB8AC3E}">
        <p14:creationId xmlns:p14="http://schemas.microsoft.com/office/powerpoint/2010/main" val="3662314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16" name="Rectangle 15"/>
          <p:cNvSpPr>
            <a:spLocks noChangeArrowheads="1"/>
          </p:cNvSpPr>
          <p:nvPr/>
        </p:nvSpPr>
        <p:spPr bwMode="white">
          <a:xfrm>
            <a:off x="0" y="2"/>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9" name="Rectangle 8"/>
          <p:cNvSpPr>
            <a:spLocks noChangeArrowheads="1"/>
          </p:cNvSpPr>
          <p:nvPr/>
        </p:nvSpPr>
        <p:spPr bwMode="auto">
          <a:xfrm>
            <a:off x="149352" y="638838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8AA350D-6C79-774E-88C5-F30DEF812FCA}" type="datetime1">
              <a:rPr lang="en-US" smtClean="0"/>
              <a:t>5/16/2020</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mn-cs"/>
            </a:endParaRPr>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mn-cs"/>
            </a:endParaRPr>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23" name="Slide Number Placeholder 22"/>
          <p:cNvSpPr>
            <a:spLocks noGrp="1"/>
          </p:cNvSpPr>
          <p:nvPr>
            <p:ph type="sldNum" sz="quarter" idx="4"/>
          </p:nvPr>
        </p:nvSpPr>
        <p:spPr>
          <a:xfrm>
            <a:off x="4343400" y="1040176"/>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FEE31172-64EE-4DA0-9506-7197FE06872E}" type="slidenum">
              <a:rPr lang="en-US" smtClean="0">
                <a:solidFill>
                  <a:srgbClr val="9BBB59">
                    <a:shade val="75000"/>
                  </a:srgbClr>
                </a:solidFill>
              </a:rPr>
              <a:pPr/>
              <a:t>‹#›</a:t>
            </a:fld>
            <a:endParaRPr lang="en-US">
              <a:solidFill>
                <a:srgbClr val="9BBB59">
                  <a:shade val="75000"/>
                </a:srgb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extLst>
      <p:ext uri="{BB962C8B-B14F-4D97-AF65-F5344CB8AC3E}">
        <p14:creationId xmlns:p14="http://schemas.microsoft.com/office/powerpoint/2010/main" val="3351923800"/>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wolframalpha.com/examples/Statistics.html" TargetMode="External"/><Relationship Id="rId2" Type="http://schemas.openxmlformats.org/officeDocument/2006/relationships/hyperlink" Target="http://www.ats.ucla.edu/stat/" TargetMode="External"/><Relationship Id="rId1" Type="http://schemas.openxmlformats.org/officeDocument/2006/relationships/slideLayout" Target="../slideLayouts/slideLayout2.xml"/><Relationship Id="rId5" Type="http://schemas.openxmlformats.org/officeDocument/2006/relationships/hyperlink" Target="https://statistics.laerd.com/spss-tutorials/independent-t-test-using-spss-statistics.php" TargetMode="External"/><Relationship Id="rId4" Type="http://schemas.openxmlformats.org/officeDocument/2006/relationships/hyperlink" Target="http://bobhall.tamu.edu/FiniteMath/Module8/Introduction.html"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371600" y="2844304"/>
            <a:ext cx="6400800" cy="1752600"/>
          </a:xfrm>
        </p:spPr>
        <p:txBody>
          <a:bodyPr/>
          <a:lstStyle/>
          <a:p>
            <a:r>
              <a:rPr lang="en-US" dirty="0"/>
              <a:t>Even more Inferential Statistics </a:t>
            </a:r>
          </a:p>
        </p:txBody>
      </p:sp>
      <p:sp>
        <p:nvSpPr>
          <p:cNvPr id="4" name="Slide Number Placeholder 3"/>
          <p:cNvSpPr>
            <a:spLocks noGrp="1"/>
          </p:cNvSpPr>
          <p:nvPr>
            <p:ph type="sldNum" sz="quarter" idx="12"/>
          </p:nvPr>
        </p:nvSpPr>
        <p:spPr/>
        <p:txBody>
          <a:bodyPr/>
          <a:lstStyle/>
          <a:p>
            <a:fld id="{FEE31172-64EE-4DA0-9506-7197FE06872E}" type="slidenum">
              <a:rPr lang="en-US" smtClean="0">
                <a:solidFill>
                  <a:srgbClr val="9BBB59">
                    <a:shade val="75000"/>
                  </a:srgbClr>
                </a:solidFill>
              </a:rPr>
              <a:pPr/>
              <a:t>1</a:t>
            </a:fld>
            <a:endParaRPr lang="en-US">
              <a:solidFill>
                <a:srgbClr val="9BBB59">
                  <a:shade val="75000"/>
                </a:srgbClr>
              </a:solidFill>
            </a:endParaRPr>
          </a:p>
        </p:txBody>
      </p:sp>
      <p:sp>
        <p:nvSpPr>
          <p:cNvPr id="3" name="Title 2"/>
          <p:cNvSpPr>
            <a:spLocks noGrp="1"/>
          </p:cNvSpPr>
          <p:nvPr>
            <p:ph type="ctrTitle"/>
          </p:nvPr>
        </p:nvSpPr>
        <p:spPr/>
        <p:txBody>
          <a:bodyPr/>
          <a:lstStyle/>
          <a:p>
            <a:r>
              <a:rPr lang="en-US" dirty="0"/>
              <a:t>Linear Regression, Mediation, &amp; Moderation</a:t>
            </a:r>
          </a:p>
        </p:txBody>
      </p:sp>
    </p:spTree>
    <p:extLst>
      <p:ext uri="{BB962C8B-B14F-4D97-AF65-F5344CB8AC3E}">
        <p14:creationId xmlns:p14="http://schemas.microsoft.com/office/powerpoint/2010/main" val="19579690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Mediation vs. Moderation</a:t>
            </a:r>
          </a:p>
        </p:txBody>
      </p:sp>
      <p:sp>
        <p:nvSpPr>
          <p:cNvPr id="4" name="Slide Number Placeholder 3"/>
          <p:cNvSpPr>
            <a:spLocks noGrp="1"/>
          </p:cNvSpPr>
          <p:nvPr>
            <p:ph type="sldNum" sz="quarter" idx="12"/>
          </p:nvPr>
        </p:nvSpPr>
        <p:spPr/>
        <p:txBody>
          <a:bodyPr/>
          <a:lstStyle/>
          <a:p>
            <a:fld id="{FEE31172-64EE-4DA0-9506-7197FE06872E}" type="slidenum">
              <a:rPr lang="en-US" smtClean="0">
                <a:solidFill>
                  <a:srgbClr val="9BBB59">
                    <a:shade val="75000"/>
                  </a:srgbClr>
                </a:solidFill>
              </a:rPr>
              <a:pPr/>
              <a:t>10</a:t>
            </a:fld>
            <a:endParaRPr lang="en-US">
              <a:solidFill>
                <a:srgbClr val="9BBB59">
                  <a:shade val="75000"/>
                </a:srgbClr>
              </a:solidFill>
            </a:endParaRPr>
          </a:p>
        </p:txBody>
      </p:sp>
      <p:sp>
        <p:nvSpPr>
          <p:cNvPr id="3" name="Content Placeholder 2"/>
          <p:cNvSpPr>
            <a:spLocks noGrp="1"/>
          </p:cNvSpPr>
          <p:nvPr>
            <p:ph sz="quarter" idx="1"/>
          </p:nvPr>
        </p:nvSpPr>
        <p:spPr/>
        <p:txBody>
          <a:bodyPr>
            <a:normAutofit lnSpcReduction="10000"/>
          </a:bodyPr>
          <a:lstStyle/>
          <a:p>
            <a:r>
              <a:rPr lang="en-US" dirty="0"/>
              <a:t>Mediation</a:t>
            </a:r>
          </a:p>
          <a:p>
            <a:pPr lvl="1"/>
            <a:r>
              <a:rPr lang="en-US" dirty="0">
                <a:sym typeface="Wingdings"/>
              </a:rPr>
              <a:t>One variable </a:t>
            </a:r>
            <a:r>
              <a:rPr lang="en-US" u="sng" dirty="0">
                <a:sym typeface="Wingdings"/>
              </a:rPr>
              <a:t>explains</a:t>
            </a:r>
            <a:r>
              <a:rPr lang="en-US" dirty="0">
                <a:sym typeface="Wingdings"/>
              </a:rPr>
              <a:t> the relationship between two other variables</a:t>
            </a:r>
          </a:p>
          <a:p>
            <a:pPr lvl="2"/>
            <a:r>
              <a:rPr lang="en-US" dirty="0">
                <a:sym typeface="Wingdings"/>
              </a:rPr>
              <a:t>E.g., Stress  </a:t>
            </a:r>
            <a:r>
              <a:rPr lang="en-US" b="1" dirty="0">
                <a:sym typeface="Wingdings"/>
              </a:rPr>
              <a:t>Rumination</a:t>
            </a:r>
            <a:r>
              <a:rPr lang="en-US" dirty="0">
                <a:sym typeface="Wingdings"/>
              </a:rPr>
              <a:t>  Depression</a:t>
            </a:r>
          </a:p>
          <a:p>
            <a:r>
              <a:rPr lang="en-US" dirty="0">
                <a:sym typeface="Wingdings"/>
              </a:rPr>
              <a:t>Moderated Mediation</a:t>
            </a:r>
          </a:p>
          <a:p>
            <a:pPr lvl="1"/>
            <a:r>
              <a:rPr lang="en-US" dirty="0">
                <a:sym typeface="Wingdings"/>
              </a:rPr>
              <a:t>In moderation, one variable affects the </a:t>
            </a:r>
            <a:r>
              <a:rPr lang="en-US" u="sng" dirty="0">
                <a:sym typeface="Wingdings"/>
              </a:rPr>
              <a:t>strength</a:t>
            </a:r>
            <a:r>
              <a:rPr lang="en-US" dirty="0">
                <a:sym typeface="Wingdings"/>
              </a:rPr>
              <a:t> of the relationship between two other variables </a:t>
            </a:r>
          </a:p>
          <a:p>
            <a:pPr lvl="2"/>
            <a:r>
              <a:rPr lang="en-US" dirty="0">
                <a:sym typeface="Wingdings"/>
              </a:rPr>
              <a:t>Suppose the results look like this:</a:t>
            </a:r>
          </a:p>
          <a:p>
            <a:pPr lvl="2"/>
            <a:r>
              <a:rPr lang="en-US" dirty="0">
                <a:sym typeface="Wingdings"/>
              </a:rPr>
              <a:t>Stress  Rumination Depression for women</a:t>
            </a:r>
          </a:p>
          <a:p>
            <a:pPr lvl="2"/>
            <a:r>
              <a:rPr lang="en-US" dirty="0">
                <a:sym typeface="Wingdings"/>
              </a:rPr>
              <a:t>Stress does not make for more rumination for men.</a:t>
            </a:r>
          </a:p>
          <a:p>
            <a:pPr lvl="3"/>
            <a:r>
              <a:rPr lang="en-US" b="1" dirty="0">
                <a:sym typeface="Wingdings"/>
              </a:rPr>
              <a:t>Gender</a:t>
            </a:r>
            <a:r>
              <a:rPr lang="en-US" dirty="0">
                <a:sym typeface="Wingdings"/>
              </a:rPr>
              <a:t> moderates the </a:t>
            </a:r>
            <a:r>
              <a:rPr lang="en-US" u="sng" dirty="0">
                <a:sym typeface="Wingdings"/>
              </a:rPr>
              <a:t>strength</a:t>
            </a:r>
            <a:r>
              <a:rPr lang="en-US" dirty="0">
                <a:sym typeface="Wingdings"/>
              </a:rPr>
              <a:t> relationship between rumination and depression, so it’s the moderator of the mediation (Stress  Rumination Depression)</a:t>
            </a:r>
          </a:p>
        </p:txBody>
      </p:sp>
    </p:spTree>
    <p:extLst>
      <p:ext uri="{BB962C8B-B14F-4D97-AF65-F5344CB8AC3E}">
        <p14:creationId xmlns:p14="http://schemas.microsoft.com/office/powerpoint/2010/main" val="2109584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4" name="Slide Number Placeholder 3"/>
          <p:cNvSpPr>
            <a:spLocks noGrp="1"/>
          </p:cNvSpPr>
          <p:nvPr>
            <p:ph type="sldNum" sz="quarter" idx="12"/>
          </p:nvPr>
        </p:nvSpPr>
        <p:spPr/>
        <p:txBody>
          <a:bodyPr/>
          <a:lstStyle/>
          <a:p>
            <a:fld id="{FEE31172-64EE-4DA0-9506-7197FE06872E}" type="slidenum">
              <a:rPr lang="en-US" smtClean="0">
                <a:solidFill>
                  <a:srgbClr val="9BBB59">
                    <a:shade val="75000"/>
                  </a:srgbClr>
                </a:solidFill>
              </a:rPr>
              <a:pPr/>
              <a:t>2</a:t>
            </a:fld>
            <a:endParaRPr lang="en-US">
              <a:solidFill>
                <a:srgbClr val="9BBB59">
                  <a:shade val="75000"/>
                </a:srgbClr>
              </a:solidFill>
            </a:endParaRPr>
          </a:p>
        </p:txBody>
      </p:sp>
      <p:sp>
        <p:nvSpPr>
          <p:cNvPr id="3" name="Content Placeholder 2"/>
          <p:cNvSpPr>
            <a:spLocks noGrp="1"/>
          </p:cNvSpPr>
          <p:nvPr>
            <p:ph sz="quarter" idx="1"/>
          </p:nvPr>
        </p:nvSpPr>
        <p:spPr/>
        <p:txBody>
          <a:bodyPr numCol="1">
            <a:normAutofit/>
          </a:bodyPr>
          <a:lstStyle/>
          <a:p>
            <a:r>
              <a:rPr lang="en-US" dirty="0"/>
              <a:t>By the end of this unit you should be familiar with:</a:t>
            </a:r>
          </a:p>
          <a:p>
            <a:pPr lvl="1"/>
            <a:r>
              <a:rPr lang="en-US" b="1" dirty="0"/>
              <a:t>Regression weights</a:t>
            </a:r>
          </a:p>
          <a:p>
            <a:pPr lvl="1"/>
            <a:r>
              <a:rPr lang="en-US" b="1" dirty="0"/>
              <a:t>Mediation</a:t>
            </a:r>
          </a:p>
          <a:p>
            <a:pPr lvl="1"/>
            <a:r>
              <a:rPr lang="en-US" b="1" dirty="0"/>
              <a:t>Moderation</a:t>
            </a:r>
          </a:p>
          <a:p>
            <a:pPr lvl="1"/>
            <a:endParaRPr lang="en-US" b="1"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59629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Regression</a:t>
            </a:r>
          </a:p>
        </p:txBody>
      </p:sp>
      <p:sp>
        <p:nvSpPr>
          <p:cNvPr id="4" name="Slide Number Placeholder 3"/>
          <p:cNvSpPr>
            <a:spLocks noGrp="1"/>
          </p:cNvSpPr>
          <p:nvPr>
            <p:ph type="sldNum" sz="quarter" idx="12"/>
          </p:nvPr>
        </p:nvSpPr>
        <p:spPr/>
        <p:txBody>
          <a:bodyPr/>
          <a:lstStyle/>
          <a:p>
            <a:fld id="{FEE31172-64EE-4DA0-9506-7197FE06872E}" type="slidenum">
              <a:rPr lang="en-US" smtClean="0">
                <a:solidFill>
                  <a:srgbClr val="9BBB59">
                    <a:shade val="75000"/>
                  </a:srgbClr>
                </a:solidFill>
              </a:rPr>
              <a:pPr/>
              <a:t>3</a:t>
            </a:fld>
            <a:endParaRPr lang="en-US">
              <a:solidFill>
                <a:srgbClr val="9BBB59">
                  <a:shade val="75000"/>
                </a:srgbClr>
              </a:solidFill>
            </a:endParaRPr>
          </a:p>
        </p:txBody>
      </p:sp>
      <p:sp>
        <p:nvSpPr>
          <p:cNvPr id="3" name="Content Placeholder 2"/>
          <p:cNvSpPr>
            <a:spLocks noGrp="1"/>
          </p:cNvSpPr>
          <p:nvPr>
            <p:ph sz="quarter" idx="1"/>
          </p:nvPr>
        </p:nvSpPr>
        <p:spPr/>
        <p:txBody>
          <a:bodyPr>
            <a:normAutofit fontScale="85000" lnSpcReduction="10000"/>
          </a:bodyPr>
          <a:lstStyle/>
          <a:p>
            <a:r>
              <a:rPr lang="en-US" dirty="0"/>
              <a:t>Simple Linear</a:t>
            </a:r>
          </a:p>
          <a:p>
            <a:pPr lvl="1"/>
            <a:r>
              <a:rPr lang="en-US" dirty="0"/>
              <a:t>What’s the relationship between one IV and one DV? </a:t>
            </a:r>
          </a:p>
          <a:p>
            <a:pPr lvl="2"/>
            <a:r>
              <a:rPr lang="en-US" dirty="0"/>
              <a:t>As the name implies, assumes a linear relationship between variables. The DV has to be continuous. The IV could be dichotomous or continuous</a:t>
            </a:r>
          </a:p>
          <a:p>
            <a:pPr lvl="2"/>
            <a:r>
              <a:rPr lang="en-US" dirty="0">
                <a:solidFill>
                  <a:schemeClr val="accent4"/>
                </a:solidFill>
              </a:rPr>
              <a:t>Examples: DV: how warm do you feel towards Democrats from 1 to 10? IV: Are you a Republican or not? IV: How warm do you feel towards Republicans from 1 to 10?</a:t>
            </a:r>
          </a:p>
          <a:p>
            <a:pPr lvl="2"/>
            <a:r>
              <a:rPr lang="en-US" dirty="0"/>
              <a:t>Beta, R</a:t>
            </a:r>
            <a:r>
              <a:rPr lang="en-US" baseline="30000" dirty="0"/>
              <a:t>2</a:t>
            </a:r>
          </a:p>
          <a:p>
            <a:r>
              <a:rPr lang="en-US" dirty="0"/>
              <a:t>Multiple Linear</a:t>
            </a:r>
          </a:p>
          <a:p>
            <a:pPr lvl="1"/>
            <a:r>
              <a:rPr lang="en-US" dirty="0"/>
              <a:t>What’s the relationship between 2+ IVs and one DV?</a:t>
            </a:r>
          </a:p>
          <a:p>
            <a:r>
              <a:rPr lang="en-US" dirty="0"/>
              <a:t> Logistic	</a:t>
            </a:r>
          </a:p>
          <a:p>
            <a:pPr lvl="1"/>
            <a:r>
              <a:rPr lang="en-US" dirty="0"/>
              <a:t>DV is categorical, so a log transform must be utilized </a:t>
            </a:r>
          </a:p>
          <a:p>
            <a:pPr lvl="2"/>
            <a:r>
              <a:rPr lang="en-US" dirty="0">
                <a:solidFill>
                  <a:srgbClr val="8064A2"/>
                </a:solidFill>
              </a:rPr>
              <a:t>Example: Are you Democrat, Republican, Green, Working Families,  independent, unregistered?</a:t>
            </a:r>
          </a:p>
          <a:p>
            <a:pPr marL="594360" lvl="2" indent="0">
              <a:buNone/>
            </a:pPr>
            <a:r>
              <a:rPr lang="en-US" dirty="0">
                <a:solidFill>
                  <a:srgbClr val="8064A2"/>
                </a:solidFill>
              </a:rPr>
              <a:t> </a:t>
            </a:r>
          </a:p>
        </p:txBody>
      </p:sp>
    </p:spTree>
    <p:extLst>
      <p:ext uri="{BB962C8B-B14F-4D97-AF65-F5344CB8AC3E}">
        <p14:creationId xmlns:p14="http://schemas.microsoft.com/office/powerpoint/2010/main" val="4201018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FEE31172-64EE-4DA0-9506-7197FE06872E}" type="slidenum">
              <a:rPr lang="en-US" smtClean="0"/>
              <a:pPr/>
              <a:t>4</a:t>
            </a:fld>
            <a:endParaRPr lang="en-US"/>
          </a:p>
        </p:txBody>
      </p:sp>
      <p:pic>
        <p:nvPicPr>
          <p:cNvPr id="3" name="Picture 2"/>
          <p:cNvPicPr>
            <a:picLocks noChangeAspect="1"/>
          </p:cNvPicPr>
          <p:nvPr/>
        </p:nvPicPr>
        <p:blipFill>
          <a:blip r:embed="rId2"/>
          <a:stretch>
            <a:fillRect/>
          </a:stretch>
        </p:blipFill>
        <p:spPr>
          <a:xfrm>
            <a:off x="258301" y="232625"/>
            <a:ext cx="5970346" cy="2985173"/>
          </a:xfrm>
          <a:prstGeom prst="rect">
            <a:avLst/>
          </a:prstGeom>
        </p:spPr>
      </p:pic>
      <p:pic>
        <p:nvPicPr>
          <p:cNvPr id="4" name="Picture 3"/>
          <p:cNvPicPr>
            <a:picLocks noChangeAspect="1"/>
          </p:cNvPicPr>
          <p:nvPr/>
        </p:nvPicPr>
        <p:blipFill>
          <a:blip r:embed="rId3"/>
          <a:stretch>
            <a:fillRect/>
          </a:stretch>
        </p:blipFill>
        <p:spPr>
          <a:xfrm>
            <a:off x="4219530" y="3336179"/>
            <a:ext cx="4246867" cy="2802206"/>
          </a:xfrm>
          <a:prstGeom prst="rect">
            <a:avLst/>
          </a:prstGeom>
        </p:spPr>
      </p:pic>
      <p:sp>
        <p:nvSpPr>
          <p:cNvPr id="5" name="TextBox 4"/>
          <p:cNvSpPr txBox="1"/>
          <p:nvPr/>
        </p:nvSpPr>
        <p:spPr>
          <a:xfrm>
            <a:off x="1043951" y="4455414"/>
            <a:ext cx="3121095" cy="923330"/>
          </a:xfrm>
          <a:prstGeom prst="rect">
            <a:avLst/>
          </a:prstGeom>
          <a:noFill/>
        </p:spPr>
        <p:txBody>
          <a:bodyPr wrap="square" rtlCol="0">
            <a:spAutoFit/>
          </a:bodyPr>
          <a:lstStyle/>
          <a:p>
            <a:pPr algn="ctr"/>
            <a:r>
              <a:rPr lang="en-US" dirty="0">
                <a:solidFill>
                  <a:schemeClr val="tx2"/>
                </a:solidFill>
              </a:rPr>
              <a:t>When reading articles, the </a:t>
            </a:r>
          </a:p>
          <a:p>
            <a:pPr algn="ctr"/>
            <a:r>
              <a:rPr lang="en-US" dirty="0">
                <a:solidFill>
                  <a:schemeClr val="tx2"/>
                </a:solidFill>
              </a:rPr>
              <a:t>authors may explain their models like this: </a:t>
            </a:r>
          </a:p>
        </p:txBody>
      </p:sp>
    </p:spTree>
    <p:extLst>
      <p:ext uri="{BB962C8B-B14F-4D97-AF65-F5344CB8AC3E}">
        <p14:creationId xmlns:p14="http://schemas.microsoft.com/office/powerpoint/2010/main" val="1828739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Reading Results: Regression</a:t>
            </a:r>
          </a:p>
        </p:txBody>
      </p:sp>
      <p:sp>
        <p:nvSpPr>
          <p:cNvPr id="3" name="Slide Number Placeholder 2"/>
          <p:cNvSpPr>
            <a:spLocks noGrp="1"/>
          </p:cNvSpPr>
          <p:nvPr>
            <p:ph type="sldNum" sz="quarter" idx="12"/>
          </p:nvPr>
        </p:nvSpPr>
        <p:spPr/>
        <p:txBody>
          <a:bodyPr/>
          <a:lstStyle/>
          <a:p>
            <a:fld id="{FEE31172-64EE-4DA0-9506-7197FE06872E}" type="slidenum">
              <a:rPr lang="en-US" smtClean="0">
                <a:solidFill>
                  <a:srgbClr val="9BBB59">
                    <a:shade val="75000"/>
                  </a:srgbClr>
                </a:solidFill>
              </a:rPr>
              <a:pPr/>
              <a:t>5</a:t>
            </a:fld>
            <a:endParaRPr lang="en-US">
              <a:solidFill>
                <a:srgbClr val="9BBB59">
                  <a:shade val="75000"/>
                </a:srgbClr>
              </a:solidFill>
            </a:endParaRPr>
          </a:p>
        </p:txBody>
      </p:sp>
      <p:sp>
        <p:nvSpPr>
          <p:cNvPr id="4" name="Content Placeholder 3"/>
          <p:cNvSpPr>
            <a:spLocks noGrp="1"/>
          </p:cNvSpPr>
          <p:nvPr>
            <p:ph sz="quarter" idx="1"/>
          </p:nvPr>
        </p:nvSpPr>
        <p:spPr/>
        <p:txBody>
          <a:bodyPr>
            <a:normAutofit fontScale="92500"/>
          </a:bodyPr>
          <a:lstStyle/>
          <a:p>
            <a:r>
              <a:rPr lang="en-US" dirty="0"/>
              <a:t>Constant is the mean, or the mean when values of other variables are at their mean (or 0 if they are factors).</a:t>
            </a:r>
          </a:p>
          <a:p>
            <a:r>
              <a:rPr lang="en-US" dirty="0"/>
              <a:t>Each predictor variable will have an estimated weight, known as B or β.</a:t>
            </a:r>
          </a:p>
          <a:p>
            <a:r>
              <a:rPr lang="en-US" dirty="0"/>
              <a:t>There is a t-test for each β that tests whether it differs reliably from 0.</a:t>
            </a:r>
          </a:p>
          <a:p>
            <a:r>
              <a:rPr lang="en-US" dirty="0"/>
              <a:t>β can be positive or negative. β close to zero means there is no relation between X and Y.</a:t>
            </a:r>
          </a:p>
          <a:p>
            <a:r>
              <a:rPr lang="en-US" dirty="0"/>
              <a:t>R</a:t>
            </a:r>
            <a:r>
              <a:rPr lang="en-US" baseline="30000" dirty="0"/>
              <a:t>2</a:t>
            </a:r>
            <a:r>
              <a:rPr lang="en-US" dirty="0"/>
              <a:t> indicates how much variance in the outcome variable was accounted for by the whole set of predictor variables.</a:t>
            </a:r>
          </a:p>
        </p:txBody>
      </p:sp>
    </p:spTree>
    <p:extLst>
      <p:ext uri="{BB962C8B-B14F-4D97-AF65-F5344CB8AC3E}">
        <p14:creationId xmlns:p14="http://schemas.microsoft.com/office/powerpoint/2010/main" val="1103393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Helpful Resources	</a:t>
            </a:r>
          </a:p>
        </p:txBody>
      </p:sp>
      <p:sp>
        <p:nvSpPr>
          <p:cNvPr id="3" name="Slide Number Placeholder 2"/>
          <p:cNvSpPr>
            <a:spLocks noGrp="1"/>
          </p:cNvSpPr>
          <p:nvPr>
            <p:ph type="sldNum" sz="quarter" idx="12"/>
          </p:nvPr>
        </p:nvSpPr>
        <p:spPr/>
        <p:txBody>
          <a:bodyPr/>
          <a:lstStyle/>
          <a:p>
            <a:fld id="{FEE31172-64EE-4DA0-9506-7197FE06872E}" type="slidenum">
              <a:rPr lang="en-US" smtClean="0">
                <a:solidFill>
                  <a:srgbClr val="9BBB59">
                    <a:shade val="75000"/>
                  </a:srgbClr>
                </a:solidFill>
              </a:rPr>
              <a:pPr/>
              <a:t>6</a:t>
            </a:fld>
            <a:endParaRPr lang="en-US">
              <a:solidFill>
                <a:srgbClr val="9BBB59">
                  <a:shade val="75000"/>
                </a:srgbClr>
              </a:solidFill>
            </a:endParaRPr>
          </a:p>
        </p:txBody>
      </p:sp>
      <p:sp>
        <p:nvSpPr>
          <p:cNvPr id="4" name="Content Placeholder 3"/>
          <p:cNvSpPr>
            <a:spLocks noGrp="1"/>
          </p:cNvSpPr>
          <p:nvPr>
            <p:ph sz="quarter" idx="1"/>
          </p:nvPr>
        </p:nvSpPr>
        <p:spPr/>
        <p:txBody>
          <a:bodyPr>
            <a:normAutofit fontScale="92500" lnSpcReduction="20000"/>
          </a:bodyPr>
          <a:lstStyle/>
          <a:p>
            <a:r>
              <a:rPr lang="en-US" dirty="0"/>
              <a:t>These resources are easy to navigate and explain both simple and complex statistical concepts well. They may not use examples relevant to this course, but if you’re having trouble deciphering results or want to know more about experimental/analytical methods check these out! </a:t>
            </a:r>
          </a:p>
          <a:p>
            <a:endParaRPr lang="en-US" dirty="0"/>
          </a:p>
          <a:p>
            <a:r>
              <a:rPr lang="en-US" dirty="0"/>
              <a:t>UCLA stats help page </a:t>
            </a:r>
            <a:r>
              <a:rPr lang="en-US" sz="1600" dirty="0"/>
              <a:t>(</a:t>
            </a:r>
            <a:r>
              <a:rPr lang="en-US" sz="1600" dirty="0">
                <a:hlinkClick r:id="rId2"/>
              </a:rPr>
              <a:t>http://www.ats.ucla.edu/stat/</a:t>
            </a:r>
            <a:r>
              <a:rPr lang="en-US" sz="1600" dirty="0"/>
              <a:t>) </a:t>
            </a:r>
            <a:endParaRPr lang="en-US" dirty="0"/>
          </a:p>
          <a:p>
            <a:r>
              <a:rPr lang="en-US" dirty="0"/>
              <a:t>Wolfram Alpha </a:t>
            </a:r>
            <a:r>
              <a:rPr lang="en-US" sz="1600" dirty="0"/>
              <a:t>(</a:t>
            </a:r>
            <a:r>
              <a:rPr lang="en-US" sz="1600" dirty="0">
                <a:hlinkClick r:id="rId3"/>
              </a:rPr>
              <a:t>https://www.wolframalpha.com/examples/Statistics.html</a:t>
            </a:r>
            <a:r>
              <a:rPr lang="en-US" sz="1600" dirty="0"/>
              <a:t>)</a:t>
            </a:r>
          </a:p>
          <a:p>
            <a:r>
              <a:rPr lang="en-US" dirty="0"/>
              <a:t>Texas A&amp;M Stats </a:t>
            </a:r>
          </a:p>
          <a:p>
            <a:pPr marL="0" indent="0">
              <a:buNone/>
            </a:pPr>
            <a:r>
              <a:rPr lang="en-US" sz="1600" dirty="0"/>
              <a:t>(</a:t>
            </a:r>
            <a:r>
              <a:rPr lang="en-US" sz="1600" dirty="0">
                <a:hlinkClick r:id="rId4"/>
              </a:rPr>
              <a:t>http://bobhall.tamu.edu/FiniteMath/Module8/Introduction.html</a:t>
            </a:r>
            <a:r>
              <a:rPr lang="en-US" sz="1600" dirty="0"/>
              <a:t>)</a:t>
            </a:r>
          </a:p>
          <a:p>
            <a:r>
              <a:rPr lang="en-US" dirty="0" err="1"/>
              <a:t>Laerd</a:t>
            </a:r>
            <a:r>
              <a:rPr lang="en-US" dirty="0"/>
              <a:t> Stats </a:t>
            </a:r>
          </a:p>
          <a:p>
            <a:pPr marL="0" indent="0">
              <a:buNone/>
            </a:pPr>
            <a:r>
              <a:rPr lang="en-US" sz="1600" dirty="0"/>
              <a:t>(</a:t>
            </a:r>
            <a:r>
              <a:rPr lang="en-US" sz="1600" dirty="0">
                <a:hlinkClick r:id="rId5"/>
              </a:rPr>
              <a:t>https://statistics.laerd.com/spss-tutorials/independent-t-test-using-spss-statistics.php</a:t>
            </a:r>
            <a:r>
              <a:rPr lang="en-US" sz="1600" dirty="0"/>
              <a:t>) *click around to navigate to another test—there was not a homepage to link to*</a:t>
            </a:r>
          </a:p>
          <a:p>
            <a:endParaRPr lang="en-US" sz="1600" dirty="0"/>
          </a:p>
          <a:p>
            <a:endParaRPr lang="en-US" sz="1600" dirty="0"/>
          </a:p>
          <a:p>
            <a:endParaRPr lang="en-US" dirty="0"/>
          </a:p>
          <a:p>
            <a:endParaRPr lang="en-US" dirty="0"/>
          </a:p>
          <a:p>
            <a:endParaRPr lang="en-US" dirty="0"/>
          </a:p>
        </p:txBody>
      </p:sp>
    </p:spTree>
    <p:extLst>
      <p:ext uri="{BB962C8B-B14F-4D97-AF65-F5344CB8AC3E}">
        <p14:creationId xmlns:p14="http://schemas.microsoft.com/office/powerpoint/2010/main" val="552050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Mediation: Checking a set of regressions</a:t>
            </a:r>
          </a:p>
        </p:txBody>
      </p:sp>
      <p:sp>
        <p:nvSpPr>
          <p:cNvPr id="4" name="Slide Number Placeholder 3"/>
          <p:cNvSpPr>
            <a:spLocks noGrp="1"/>
          </p:cNvSpPr>
          <p:nvPr>
            <p:ph type="sldNum" sz="quarter" idx="12"/>
          </p:nvPr>
        </p:nvSpPr>
        <p:spPr/>
        <p:txBody>
          <a:bodyPr/>
          <a:lstStyle/>
          <a:p>
            <a:fld id="{FEE31172-64EE-4DA0-9506-7197FE06872E}" type="slidenum">
              <a:rPr lang="en-US" smtClean="0">
                <a:solidFill>
                  <a:srgbClr val="9BBB59">
                    <a:shade val="75000"/>
                  </a:srgbClr>
                </a:solidFill>
              </a:rPr>
              <a:pPr/>
              <a:t>7</a:t>
            </a:fld>
            <a:endParaRPr lang="en-US">
              <a:solidFill>
                <a:srgbClr val="9BBB59">
                  <a:shade val="75000"/>
                </a:srgbClr>
              </a:solidFill>
            </a:endParaRPr>
          </a:p>
        </p:txBody>
      </p:sp>
      <p:sp>
        <p:nvSpPr>
          <p:cNvPr id="3" name="Content Placeholder 2"/>
          <p:cNvSpPr>
            <a:spLocks noGrp="1"/>
          </p:cNvSpPr>
          <p:nvPr>
            <p:ph sz="quarter" idx="1"/>
          </p:nvPr>
        </p:nvSpPr>
        <p:spPr/>
        <p:txBody>
          <a:bodyPr>
            <a:normAutofit/>
          </a:bodyPr>
          <a:lstStyle/>
          <a:p>
            <a:r>
              <a:rPr lang="en-US" dirty="0"/>
              <a:t>Mediation</a:t>
            </a:r>
          </a:p>
          <a:p>
            <a:pPr lvl="1"/>
            <a:r>
              <a:rPr lang="en-US" dirty="0">
                <a:sym typeface="Wingdings"/>
              </a:rPr>
              <a:t>One variable </a:t>
            </a:r>
            <a:r>
              <a:rPr lang="en-US" u="sng" dirty="0">
                <a:sym typeface="Wingdings"/>
              </a:rPr>
              <a:t>explains</a:t>
            </a:r>
            <a:r>
              <a:rPr lang="en-US" dirty="0">
                <a:sym typeface="Wingdings"/>
              </a:rPr>
              <a:t> the relationship between two other variables</a:t>
            </a:r>
          </a:p>
          <a:p>
            <a:pPr lvl="2"/>
            <a:r>
              <a:rPr lang="en-US" dirty="0">
                <a:sym typeface="Wingdings"/>
              </a:rPr>
              <a:t>E.g., Stress  </a:t>
            </a:r>
            <a:r>
              <a:rPr lang="en-US" b="1" dirty="0">
                <a:sym typeface="Wingdings"/>
              </a:rPr>
              <a:t>Rumination</a:t>
            </a:r>
            <a:r>
              <a:rPr lang="en-US" dirty="0">
                <a:sym typeface="Wingdings"/>
              </a:rPr>
              <a:t>  Depression</a:t>
            </a:r>
          </a:p>
          <a:p>
            <a:r>
              <a:rPr lang="en-US" dirty="0">
                <a:sym typeface="Wingdings"/>
              </a:rPr>
              <a:t>To test this, you have to measure all 3 variables in the same people.</a:t>
            </a:r>
          </a:p>
          <a:p>
            <a:r>
              <a:rPr lang="en-US" dirty="0">
                <a:sym typeface="Wingdings"/>
              </a:rPr>
              <a:t>It could be a correlational design, or an experimental design with two measured variables.</a:t>
            </a:r>
          </a:p>
          <a:p>
            <a:r>
              <a:rPr lang="en-US" dirty="0">
                <a:sym typeface="Wingdings"/>
              </a:rPr>
              <a:t>(I made up this example; not real data).</a:t>
            </a:r>
          </a:p>
        </p:txBody>
      </p:sp>
    </p:spTree>
    <p:extLst>
      <p:ext uri="{BB962C8B-B14F-4D97-AF65-F5344CB8AC3E}">
        <p14:creationId xmlns:p14="http://schemas.microsoft.com/office/powerpoint/2010/main" val="11591129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04459B1-3EAB-3145-A43F-B56AC788A9E1}"/>
              </a:ext>
            </a:extLst>
          </p:cNvPr>
          <p:cNvSpPr>
            <a:spLocks noGrp="1"/>
          </p:cNvSpPr>
          <p:nvPr>
            <p:ph type="title"/>
          </p:nvPr>
        </p:nvSpPr>
        <p:spPr/>
        <p:txBody>
          <a:bodyPr/>
          <a:lstStyle/>
          <a:p>
            <a:r>
              <a:rPr lang="en-US" dirty="0"/>
              <a:t>Mediation with a non-</a:t>
            </a:r>
            <a:r>
              <a:rPr lang="en-US" dirty="0" err="1"/>
              <a:t>expt</a:t>
            </a:r>
            <a:endParaRPr lang="en-US" dirty="0"/>
          </a:p>
        </p:txBody>
      </p:sp>
      <p:sp>
        <p:nvSpPr>
          <p:cNvPr id="3" name="Slide Number Placeholder 2">
            <a:extLst>
              <a:ext uri="{FF2B5EF4-FFF2-40B4-BE49-F238E27FC236}">
                <a16:creationId xmlns:a16="http://schemas.microsoft.com/office/drawing/2014/main" id="{CB028441-3123-F043-A41F-2637EED2935F}"/>
              </a:ext>
            </a:extLst>
          </p:cNvPr>
          <p:cNvSpPr>
            <a:spLocks noGrp="1"/>
          </p:cNvSpPr>
          <p:nvPr>
            <p:ph type="sldNum" sz="quarter" idx="12"/>
          </p:nvPr>
        </p:nvSpPr>
        <p:spPr/>
        <p:txBody>
          <a:bodyPr/>
          <a:lstStyle/>
          <a:p>
            <a:fld id="{FEE31172-64EE-4DA0-9506-7197FE06872E}" type="slidenum">
              <a:rPr lang="en-US" smtClean="0">
                <a:solidFill>
                  <a:srgbClr val="9BBB59">
                    <a:shade val="75000"/>
                  </a:srgbClr>
                </a:solidFill>
              </a:rPr>
              <a:pPr/>
              <a:t>8</a:t>
            </a:fld>
            <a:endParaRPr lang="en-US">
              <a:solidFill>
                <a:srgbClr val="9BBB59">
                  <a:shade val="75000"/>
                </a:srgbClr>
              </a:solidFill>
            </a:endParaRPr>
          </a:p>
        </p:txBody>
      </p:sp>
      <p:sp>
        <p:nvSpPr>
          <p:cNvPr id="6" name="Content Placeholder 5">
            <a:extLst>
              <a:ext uri="{FF2B5EF4-FFF2-40B4-BE49-F238E27FC236}">
                <a16:creationId xmlns:a16="http://schemas.microsoft.com/office/drawing/2014/main" id="{77723A61-845D-794F-9937-A17C629953A7}"/>
              </a:ext>
            </a:extLst>
          </p:cNvPr>
          <p:cNvSpPr>
            <a:spLocks noGrp="1"/>
          </p:cNvSpPr>
          <p:nvPr>
            <p:ph sz="half" idx="1"/>
          </p:nvPr>
        </p:nvSpPr>
        <p:spPr/>
        <p:txBody>
          <a:bodyPr>
            <a:normAutofit fontScale="92500" lnSpcReduction="20000"/>
          </a:bodyPr>
          <a:lstStyle/>
          <a:p>
            <a:r>
              <a:rPr lang="en-US" dirty="0"/>
              <a:t>Correlational design</a:t>
            </a:r>
          </a:p>
          <a:p>
            <a:endParaRPr lang="en-US" dirty="0"/>
          </a:p>
          <a:p>
            <a:r>
              <a:rPr lang="en-US" dirty="0"/>
              <a:t>Measure self-reported levels of stress, self-reported rumination, and depression symptoms.</a:t>
            </a:r>
          </a:p>
          <a:p>
            <a:endParaRPr lang="en-US" dirty="0"/>
          </a:p>
          <a:p>
            <a:r>
              <a:rPr lang="en-US" dirty="0"/>
              <a:t>Conduct 3 regressions on the data.</a:t>
            </a:r>
          </a:p>
          <a:p>
            <a:endParaRPr lang="en-US" dirty="0"/>
          </a:p>
        </p:txBody>
      </p:sp>
      <p:sp>
        <p:nvSpPr>
          <p:cNvPr id="7" name="Content Placeholder 6">
            <a:extLst>
              <a:ext uri="{FF2B5EF4-FFF2-40B4-BE49-F238E27FC236}">
                <a16:creationId xmlns:a16="http://schemas.microsoft.com/office/drawing/2014/main" id="{9ED41737-0754-5B43-9258-F6BEA8BC7CD2}"/>
              </a:ext>
            </a:extLst>
          </p:cNvPr>
          <p:cNvSpPr>
            <a:spLocks noGrp="1"/>
          </p:cNvSpPr>
          <p:nvPr>
            <p:ph sz="half" idx="2"/>
          </p:nvPr>
        </p:nvSpPr>
        <p:spPr/>
        <p:txBody>
          <a:bodyPr>
            <a:normAutofit fontScale="92500" lnSpcReduction="20000"/>
          </a:bodyPr>
          <a:lstStyle/>
          <a:p>
            <a:pPr marL="457200" indent="-457200">
              <a:buFont typeface="+mj-lt"/>
              <a:buAutoNum type="arabicPeriod"/>
            </a:pPr>
            <a:r>
              <a:rPr lang="en-US" dirty="0"/>
              <a:t>Stress predicts Rumination</a:t>
            </a:r>
          </a:p>
          <a:p>
            <a:pPr marL="457200" indent="-457200">
              <a:buFont typeface="+mj-lt"/>
              <a:buAutoNum type="arabicPeriod"/>
            </a:pPr>
            <a:r>
              <a:rPr lang="en-US" dirty="0"/>
              <a:t>Rumination predictions Depression</a:t>
            </a:r>
          </a:p>
          <a:p>
            <a:pPr marL="457200" indent="-457200">
              <a:buFont typeface="+mj-lt"/>
              <a:buAutoNum type="arabicPeriod"/>
            </a:pPr>
            <a:r>
              <a:rPr lang="en-US" dirty="0"/>
              <a:t>Stress predicts Depression</a:t>
            </a:r>
          </a:p>
          <a:p>
            <a:pPr marL="457200" indent="-457200">
              <a:buFont typeface="+mj-lt"/>
              <a:buAutoNum type="arabicPeriod"/>
            </a:pPr>
            <a:r>
              <a:rPr lang="en-US" dirty="0"/>
              <a:t>Stress and Rumination predict Depression</a:t>
            </a:r>
          </a:p>
          <a:p>
            <a:endParaRPr lang="en-US" dirty="0"/>
          </a:p>
          <a:p>
            <a:r>
              <a:rPr lang="en-US" dirty="0"/>
              <a:t>Mediation is demonstrated if the B for Stress is smaller in </a:t>
            </a:r>
            <a:r>
              <a:rPr lang="en-US" dirty="0" err="1"/>
              <a:t>Eqn</a:t>
            </a:r>
            <a:r>
              <a:rPr lang="en-US" dirty="0"/>
              <a:t> 4 than  </a:t>
            </a:r>
            <a:r>
              <a:rPr lang="en-US" dirty="0" err="1"/>
              <a:t>Eqn</a:t>
            </a:r>
            <a:r>
              <a:rPr lang="en-US" dirty="0"/>
              <a:t> 3, but the weights for </a:t>
            </a:r>
            <a:r>
              <a:rPr lang="en-US" dirty="0" err="1"/>
              <a:t>Eqn</a:t>
            </a:r>
            <a:r>
              <a:rPr lang="en-US" dirty="0"/>
              <a:t> 1 and 2 are non-zero.</a:t>
            </a:r>
          </a:p>
        </p:txBody>
      </p:sp>
    </p:spTree>
    <p:extLst>
      <p:ext uri="{BB962C8B-B14F-4D97-AF65-F5344CB8AC3E}">
        <p14:creationId xmlns:p14="http://schemas.microsoft.com/office/powerpoint/2010/main" val="11124718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3A935-9D21-BD4A-A9A2-AE6874F0A48D}"/>
              </a:ext>
            </a:extLst>
          </p:cNvPr>
          <p:cNvSpPr>
            <a:spLocks noGrp="1"/>
          </p:cNvSpPr>
          <p:nvPr>
            <p:ph type="title"/>
          </p:nvPr>
        </p:nvSpPr>
        <p:spPr/>
        <p:txBody>
          <a:bodyPr/>
          <a:lstStyle/>
          <a:p>
            <a:r>
              <a:rPr lang="en-US" dirty="0"/>
              <a:t>Mediation in an Experiment</a:t>
            </a:r>
          </a:p>
        </p:txBody>
      </p:sp>
      <p:sp>
        <p:nvSpPr>
          <p:cNvPr id="3" name="Slide Number Placeholder 2">
            <a:extLst>
              <a:ext uri="{FF2B5EF4-FFF2-40B4-BE49-F238E27FC236}">
                <a16:creationId xmlns:a16="http://schemas.microsoft.com/office/drawing/2014/main" id="{DC35014C-B75A-0446-A12D-F09A58FB8514}"/>
              </a:ext>
            </a:extLst>
          </p:cNvPr>
          <p:cNvSpPr>
            <a:spLocks noGrp="1"/>
          </p:cNvSpPr>
          <p:nvPr>
            <p:ph type="sldNum" sz="quarter" idx="12"/>
          </p:nvPr>
        </p:nvSpPr>
        <p:spPr/>
        <p:txBody>
          <a:bodyPr/>
          <a:lstStyle/>
          <a:p>
            <a:fld id="{FEE31172-64EE-4DA0-9506-7197FE06872E}" type="slidenum">
              <a:rPr lang="en-US" smtClean="0">
                <a:solidFill>
                  <a:srgbClr val="9BBB59">
                    <a:shade val="75000"/>
                  </a:srgbClr>
                </a:solidFill>
              </a:rPr>
              <a:pPr/>
              <a:t>9</a:t>
            </a:fld>
            <a:endParaRPr lang="en-US">
              <a:solidFill>
                <a:srgbClr val="9BBB59">
                  <a:shade val="75000"/>
                </a:srgbClr>
              </a:solidFill>
            </a:endParaRPr>
          </a:p>
        </p:txBody>
      </p:sp>
      <p:sp>
        <p:nvSpPr>
          <p:cNvPr id="4" name="Content Placeholder 3">
            <a:extLst>
              <a:ext uri="{FF2B5EF4-FFF2-40B4-BE49-F238E27FC236}">
                <a16:creationId xmlns:a16="http://schemas.microsoft.com/office/drawing/2014/main" id="{DB5A47BA-F0FB-024C-B34E-331A8B8D9414}"/>
              </a:ext>
            </a:extLst>
          </p:cNvPr>
          <p:cNvSpPr>
            <a:spLocks noGrp="1"/>
          </p:cNvSpPr>
          <p:nvPr>
            <p:ph sz="half" idx="1"/>
          </p:nvPr>
        </p:nvSpPr>
        <p:spPr/>
        <p:txBody>
          <a:bodyPr/>
          <a:lstStyle/>
          <a:p>
            <a:r>
              <a:rPr lang="en-US" dirty="0"/>
              <a:t>Manipulate Stress as the IV (say, low, high)</a:t>
            </a:r>
          </a:p>
          <a:p>
            <a:r>
              <a:rPr lang="en-US" dirty="0"/>
              <a:t>Measure rumination after</a:t>
            </a:r>
          </a:p>
          <a:p>
            <a:r>
              <a:rPr lang="en-US" dirty="0"/>
              <a:t>Measure depression after.</a:t>
            </a:r>
          </a:p>
          <a:p>
            <a:r>
              <a:rPr lang="en-US" dirty="0"/>
              <a:t>Tests with 4 regression equations again.</a:t>
            </a:r>
          </a:p>
          <a:p>
            <a:endParaRPr lang="en-US" dirty="0"/>
          </a:p>
          <a:p>
            <a:pPr marL="0" indent="0">
              <a:buNone/>
            </a:pPr>
            <a:endParaRPr lang="en-US" dirty="0"/>
          </a:p>
        </p:txBody>
      </p:sp>
      <p:sp>
        <p:nvSpPr>
          <p:cNvPr id="6" name="TextBox 5">
            <a:extLst>
              <a:ext uri="{FF2B5EF4-FFF2-40B4-BE49-F238E27FC236}">
                <a16:creationId xmlns:a16="http://schemas.microsoft.com/office/drawing/2014/main" id="{99385D00-3D2B-6E4E-8FAF-D99B417AE5B7}"/>
              </a:ext>
            </a:extLst>
          </p:cNvPr>
          <p:cNvSpPr txBox="1"/>
          <p:nvPr/>
        </p:nvSpPr>
        <p:spPr>
          <a:xfrm>
            <a:off x="6089515" y="1809345"/>
            <a:ext cx="1575881" cy="646331"/>
          </a:xfrm>
          <a:prstGeom prst="rect">
            <a:avLst/>
          </a:prstGeom>
          <a:solidFill>
            <a:srgbClr val="92D050"/>
          </a:solidFill>
          <a:ln w="28575">
            <a:solidFill>
              <a:schemeClr val="bg1"/>
            </a:solidFill>
          </a:ln>
        </p:spPr>
        <p:txBody>
          <a:bodyPr wrap="square" rtlCol="0">
            <a:spAutoFit/>
          </a:bodyPr>
          <a:lstStyle/>
          <a:p>
            <a:pPr algn="ctr"/>
            <a:r>
              <a:rPr lang="en-US" dirty="0"/>
              <a:t>Rumination (Mediator)</a:t>
            </a:r>
          </a:p>
        </p:txBody>
      </p:sp>
      <p:sp>
        <p:nvSpPr>
          <p:cNvPr id="7" name="TextBox 6">
            <a:extLst>
              <a:ext uri="{FF2B5EF4-FFF2-40B4-BE49-F238E27FC236}">
                <a16:creationId xmlns:a16="http://schemas.microsoft.com/office/drawing/2014/main" id="{81C01273-F09A-4F43-8836-84715C29FDD9}"/>
              </a:ext>
            </a:extLst>
          </p:cNvPr>
          <p:cNvSpPr txBox="1"/>
          <p:nvPr/>
        </p:nvSpPr>
        <p:spPr>
          <a:xfrm>
            <a:off x="4568952" y="3121083"/>
            <a:ext cx="1575881" cy="923330"/>
          </a:xfrm>
          <a:prstGeom prst="rect">
            <a:avLst/>
          </a:prstGeom>
          <a:solidFill>
            <a:srgbClr val="92D050"/>
          </a:solidFill>
          <a:ln w="28575">
            <a:solidFill>
              <a:schemeClr val="bg1"/>
            </a:solidFill>
          </a:ln>
        </p:spPr>
        <p:txBody>
          <a:bodyPr wrap="square" rtlCol="0">
            <a:spAutoFit/>
          </a:bodyPr>
          <a:lstStyle/>
          <a:p>
            <a:pPr algn="ctr"/>
            <a:r>
              <a:rPr lang="en-US" dirty="0"/>
              <a:t>Stress Condition (IV)</a:t>
            </a:r>
          </a:p>
        </p:txBody>
      </p:sp>
      <p:sp>
        <p:nvSpPr>
          <p:cNvPr id="8" name="TextBox 7">
            <a:extLst>
              <a:ext uri="{FF2B5EF4-FFF2-40B4-BE49-F238E27FC236}">
                <a16:creationId xmlns:a16="http://schemas.microsoft.com/office/drawing/2014/main" id="{7490480D-EED7-2F45-8ED2-8EA9F32A0E8A}"/>
              </a:ext>
            </a:extLst>
          </p:cNvPr>
          <p:cNvSpPr txBox="1"/>
          <p:nvPr/>
        </p:nvSpPr>
        <p:spPr>
          <a:xfrm>
            <a:off x="7260271" y="3389298"/>
            <a:ext cx="1575881" cy="646331"/>
          </a:xfrm>
          <a:prstGeom prst="rect">
            <a:avLst/>
          </a:prstGeom>
          <a:solidFill>
            <a:srgbClr val="92D050"/>
          </a:solidFill>
          <a:ln w="28575">
            <a:solidFill>
              <a:schemeClr val="bg1"/>
            </a:solidFill>
          </a:ln>
        </p:spPr>
        <p:txBody>
          <a:bodyPr wrap="square" rtlCol="0">
            <a:spAutoFit/>
          </a:bodyPr>
          <a:lstStyle/>
          <a:p>
            <a:pPr algn="ctr"/>
            <a:r>
              <a:rPr lang="en-US" dirty="0"/>
              <a:t>Depression (DV)</a:t>
            </a:r>
          </a:p>
        </p:txBody>
      </p:sp>
      <p:cxnSp>
        <p:nvCxnSpPr>
          <p:cNvPr id="10" name="Straight Arrow Connector 9">
            <a:extLst>
              <a:ext uri="{FF2B5EF4-FFF2-40B4-BE49-F238E27FC236}">
                <a16:creationId xmlns:a16="http://schemas.microsoft.com/office/drawing/2014/main" id="{305C90F5-4985-0542-9C99-EE1E717D7F11}"/>
              </a:ext>
            </a:extLst>
          </p:cNvPr>
          <p:cNvCxnSpPr>
            <a:stCxn id="7" idx="0"/>
            <a:endCxn id="6" idx="1"/>
          </p:cNvCxnSpPr>
          <p:nvPr/>
        </p:nvCxnSpPr>
        <p:spPr>
          <a:xfrm flipV="1">
            <a:off x="5356893" y="2132511"/>
            <a:ext cx="732622" cy="988572"/>
          </a:xfrm>
          <a:prstGeom prst="straightConnector1">
            <a:avLst/>
          </a:prstGeom>
          <a:ln w="57150">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0EE3837A-6E14-D14D-ADE7-15DB83E07498}"/>
              </a:ext>
            </a:extLst>
          </p:cNvPr>
          <p:cNvCxnSpPr>
            <a:cxnSpLocks/>
          </p:cNvCxnSpPr>
          <p:nvPr/>
        </p:nvCxnSpPr>
        <p:spPr>
          <a:xfrm>
            <a:off x="6144833" y="3560024"/>
            <a:ext cx="1115438" cy="22724"/>
          </a:xfrm>
          <a:prstGeom prst="straightConnector1">
            <a:avLst/>
          </a:prstGeom>
          <a:ln w="57150">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9873BB8B-F430-1B46-AB80-7DA1BC4E4B57}"/>
              </a:ext>
            </a:extLst>
          </p:cNvPr>
          <p:cNvCxnSpPr>
            <a:cxnSpLocks/>
          </p:cNvCxnSpPr>
          <p:nvPr/>
        </p:nvCxnSpPr>
        <p:spPr>
          <a:xfrm>
            <a:off x="6144833" y="3797826"/>
            <a:ext cx="1115438" cy="22724"/>
          </a:xfrm>
          <a:prstGeom prst="straightConnector1">
            <a:avLst/>
          </a:prstGeom>
          <a:ln w="5715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08BA26CB-5D9B-544B-A353-5B54ED3FE7AB}"/>
              </a:ext>
            </a:extLst>
          </p:cNvPr>
          <p:cNvCxnSpPr>
            <a:cxnSpLocks/>
          </p:cNvCxnSpPr>
          <p:nvPr/>
        </p:nvCxnSpPr>
        <p:spPr>
          <a:xfrm>
            <a:off x="7655863" y="2102181"/>
            <a:ext cx="573737" cy="1287117"/>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1715A3DB-6F2E-2A48-8643-F5AEDDF8F15A}"/>
              </a:ext>
            </a:extLst>
          </p:cNvPr>
          <p:cNvSpPr txBox="1"/>
          <p:nvPr/>
        </p:nvSpPr>
        <p:spPr>
          <a:xfrm>
            <a:off x="6536987" y="4044413"/>
            <a:ext cx="505839" cy="369332"/>
          </a:xfrm>
          <a:prstGeom prst="rect">
            <a:avLst/>
          </a:prstGeom>
          <a:noFill/>
        </p:spPr>
        <p:txBody>
          <a:bodyPr wrap="square" rtlCol="0">
            <a:spAutoFit/>
          </a:bodyPr>
          <a:lstStyle/>
          <a:p>
            <a:r>
              <a:rPr lang="en-US" dirty="0">
                <a:latin typeface="Symbol" pitchFamily="2" charset="2"/>
              </a:rPr>
              <a:t>B</a:t>
            </a:r>
            <a:r>
              <a:rPr lang="en-US" baseline="-25000" dirty="0">
                <a:latin typeface="Symbol" pitchFamily="2" charset="2"/>
              </a:rPr>
              <a:t>4</a:t>
            </a:r>
            <a:endParaRPr lang="en-US" dirty="0"/>
          </a:p>
        </p:txBody>
      </p:sp>
      <p:sp>
        <p:nvSpPr>
          <p:cNvPr id="17" name="TextBox 16">
            <a:extLst>
              <a:ext uri="{FF2B5EF4-FFF2-40B4-BE49-F238E27FC236}">
                <a16:creationId xmlns:a16="http://schemas.microsoft.com/office/drawing/2014/main" id="{8D5404AB-3BF6-4C4D-8BFE-EA9013F181D9}"/>
              </a:ext>
            </a:extLst>
          </p:cNvPr>
          <p:cNvSpPr txBox="1"/>
          <p:nvPr/>
        </p:nvSpPr>
        <p:spPr>
          <a:xfrm>
            <a:off x="6451255" y="3078761"/>
            <a:ext cx="710119" cy="369332"/>
          </a:xfrm>
          <a:prstGeom prst="rect">
            <a:avLst/>
          </a:prstGeom>
          <a:noFill/>
        </p:spPr>
        <p:txBody>
          <a:bodyPr wrap="square" rtlCol="0">
            <a:spAutoFit/>
          </a:bodyPr>
          <a:lstStyle/>
          <a:p>
            <a:r>
              <a:rPr lang="en-US" dirty="0">
                <a:latin typeface="Symbol" pitchFamily="2" charset="2"/>
              </a:rPr>
              <a:t>B</a:t>
            </a:r>
            <a:r>
              <a:rPr lang="en-US" baseline="-25000" dirty="0">
                <a:latin typeface="Symbol" pitchFamily="2" charset="2"/>
              </a:rPr>
              <a:t>3</a:t>
            </a:r>
            <a:endParaRPr lang="en-US" dirty="0"/>
          </a:p>
        </p:txBody>
      </p:sp>
      <p:sp>
        <p:nvSpPr>
          <p:cNvPr id="18" name="TextBox 17">
            <a:extLst>
              <a:ext uri="{FF2B5EF4-FFF2-40B4-BE49-F238E27FC236}">
                <a16:creationId xmlns:a16="http://schemas.microsoft.com/office/drawing/2014/main" id="{324CB8A5-E87C-7B46-BE55-A60E4D786418}"/>
              </a:ext>
            </a:extLst>
          </p:cNvPr>
          <p:cNvSpPr txBox="1"/>
          <p:nvPr/>
        </p:nvSpPr>
        <p:spPr>
          <a:xfrm>
            <a:off x="5181600" y="2363243"/>
            <a:ext cx="710119" cy="369332"/>
          </a:xfrm>
          <a:prstGeom prst="rect">
            <a:avLst/>
          </a:prstGeom>
          <a:noFill/>
        </p:spPr>
        <p:txBody>
          <a:bodyPr wrap="square" rtlCol="0">
            <a:spAutoFit/>
          </a:bodyPr>
          <a:lstStyle/>
          <a:p>
            <a:r>
              <a:rPr lang="en-US" dirty="0">
                <a:latin typeface="Symbol" pitchFamily="2" charset="2"/>
              </a:rPr>
              <a:t>B</a:t>
            </a:r>
            <a:r>
              <a:rPr lang="en-US" baseline="-25000" dirty="0"/>
              <a:t>1</a:t>
            </a:r>
            <a:endParaRPr lang="en-US" dirty="0"/>
          </a:p>
        </p:txBody>
      </p:sp>
      <p:sp>
        <p:nvSpPr>
          <p:cNvPr id="19" name="TextBox 18">
            <a:extLst>
              <a:ext uri="{FF2B5EF4-FFF2-40B4-BE49-F238E27FC236}">
                <a16:creationId xmlns:a16="http://schemas.microsoft.com/office/drawing/2014/main" id="{0441CBEC-CE6D-5248-B1C0-4727A2B30A8C}"/>
              </a:ext>
            </a:extLst>
          </p:cNvPr>
          <p:cNvSpPr txBox="1"/>
          <p:nvPr/>
        </p:nvSpPr>
        <p:spPr>
          <a:xfrm>
            <a:off x="8048211" y="2363243"/>
            <a:ext cx="710119" cy="369332"/>
          </a:xfrm>
          <a:prstGeom prst="rect">
            <a:avLst/>
          </a:prstGeom>
          <a:noFill/>
        </p:spPr>
        <p:txBody>
          <a:bodyPr wrap="square" rtlCol="0">
            <a:spAutoFit/>
          </a:bodyPr>
          <a:lstStyle/>
          <a:p>
            <a:r>
              <a:rPr lang="en-US" dirty="0">
                <a:latin typeface="Symbol" pitchFamily="2" charset="2"/>
              </a:rPr>
              <a:t>B</a:t>
            </a:r>
            <a:r>
              <a:rPr lang="en-US" baseline="-25000" dirty="0">
                <a:latin typeface="Symbol" pitchFamily="2" charset="2"/>
              </a:rPr>
              <a:t>2</a:t>
            </a:r>
            <a:endParaRPr lang="en-US" dirty="0"/>
          </a:p>
        </p:txBody>
      </p:sp>
    </p:spTree>
    <p:extLst>
      <p:ext uri="{BB962C8B-B14F-4D97-AF65-F5344CB8AC3E}">
        <p14:creationId xmlns:p14="http://schemas.microsoft.com/office/powerpoint/2010/main" val="93148237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Banded Design Blue">
      <a:dk1>
        <a:srgbClr val="404040"/>
      </a:dk1>
      <a:lt1>
        <a:sysClr val="window" lastClr="FFFFFF"/>
      </a:lt1>
      <a:dk2>
        <a:srgbClr val="263050"/>
      </a:dk2>
      <a:lt2>
        <a:srgbClr val="E5E8E8"/>
      </a:lt2>
      <a:accent1>
        <a:srgbClr val="77B142"/>
      </a:accent1>
      <a:accent2>
        <a:srgbClr val="E3C01E"/>
      </a:accent2>
      <a:accent3>
        <a:srgbClr val="0070C0"/>
      </a:accent3>
      <a:accent4>
        <a:srgbClr val="7556A4"/>
      </a:accent4>
      <a:accent5>
        <a:srgbClr val="F08F1E"/>
      </a:accent5>
      <a:accent6>
        <a:srgbClr val="CB3E3A"/>
      </a:accent6>
      <a:hlink>
        <a:srgbClr val="0070C0"/>
      </a:hlink>
      <a:folHlink>
        <a:srgbClr val="7556A4"/>
      </a:folHlink>
    </a:clrScheme>
    <a:fontScheme name="Corbel">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Banded Design Blue">
      <a:dk1>
        <a:srgbClr val="404040"/>
      </a:dk1>
      <a:lt1>
        <a:sysClr val="window" lastClr="FFFFFF"/>
      </a:lt1>
      <a:dk2>
        <a:srgbClr val="263050"/>
      </a:dk2>
      <a:lt2>
        <a:srgbClr val="E5E8E8"/>
      </a:lt2>
      <a:accent1>
        <a:srgbClr val="77B142"/>
      </a:accent1>
      <a:accent2>
        <a:srgbClr val="E3C01E"/>
      </a:accent2>
      <a:accent3>
        <a:srgbClr val="0070C0"/>
      </a:accent3>
      <a:accent4>
        <a:srgbClr val="7556A4"/>
      </a:accent4>
      <a:accent5>
        <a:srgbClr val="F08F1E"/>
      </a:accent5>
      <a:accent6>
        <a:srgbClr val="CB3E3A"/>
      </a:accent6>
      <a:hlink>
        <a:srgbClr val="0070C0"/>
      </a:hlink>
      <a:folHlink>
        <a:srgbClr val="7556A4"/>
      </a:folHlink>
    </a:clrScheme>
    <a:fontScheme name="Corbel">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4D8109F-05D6-4A26-8F7E-3EF448E6183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8414</TotalTime>
  <Words>725</Words>
  <Application>Microsoft Office PowerPoint</Application>
  <PresentationFormat>On-screen Show (4:3)</PresentationFormat>
  <Paragraphs>96</Paragraphs>
  <Slides>10</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Corbel</vt:lpstr>
      <vt:lpstr>Georgia</vt:lpstr>
      <vt:lpstr>Symbol</vt:lpstr>
      <vt:lpstr>Wingdings</vt:lpstr>
      <vt:lpstr>Wingdings 2</vt:lpstr>
      <vt:lpstr>Civic</vt:lpstr>
      <vt:lpstr>Linear Regression, Mediation, &amp; Moderation</vt:lpstr>
      <vt:lpstr>Overview</vt:lpstr>
      <vt:lpstr>Regression</vt:lpstr>
      <vt:lpstr>PowerPoint Presentation</vt:lpstr>
      <vt:lpstr>Reading Results: Regression</vt:lpstr>
      <vt:lpstr>Other Helpful Resources </vt:lpstr>
      <vt:lpstr>Mediation: Checking a set of regressions</vt:lpstr>
      <vt:lpstr>Mediation with a non-expt</vt:lpstr>
      <vt:lpstr>Mediation in an Experiment</vt:lpstr>
      <vt:lpstr>Mediation vs. Moderation</vt:lpstr>
    </vt:vector>
  </TitlesOfParts>
  <Company>University of Connecticut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Inferential Statistics</dc:title>
  <dc:creator>Center for Health, Intervention, and Prevention</dc:creator>
  <cp:keywords/>
  <cp:lastModifiedBy>Pratto, Felicia</cp:lastModifiedBy>
  <cp:revision>60</cp:revision>
  <dcterms:created xsi:type="dcterms:W3CDTF">2016-07-21T15:00:21Z</dcterms:created>
  <dcterms:modified xsi:type="dcterms:W3CDTF">2020-05-16T15:45:11Z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TC028952539991</vt:lpwstr>
  </property>
</Properties>
</file>