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333" r:id="rId2"/>
    <p:sldId id="283" r:id="rId3"/>
    <p:sldId id="259" r:id="rId4"/>
    <p:sldId id="295" r:id="rId5"/>
    <p:sldId id="318" r:id="rId6"/>
    <p:sldId id="293" r:id="rId7"/>
    <p:sldId id="261" r:id="rId8"/>
    <p:sldId id="265" r:id="rId9"/>
    <p:sldId id="292" r:id="rId10"/>
    <p:sldId id="262" r:id="rId11"/>
    <p:sldId id="294" r:id="rId12"/>
    <p:sldId id="263" r:id="rId13"/>
    <p:sldId id="385" r:id="rId14"/>
    <p:sldId id="388" r:id="rId15"/>
    <p:sldId id="334" r:id="rId16"/>
    <p:sldId id="266" r:id="rId17"/>
    <p:sldId id="286" r:id="rId18"/>
    <p:sldId id="309" r:id="rId19"/>
    <p:sldId id="314" r:id="rId20"/>
    <p:sldId id="299" r:id="rId21"/>
    <p:sldId id="308" r:id="rId22"/>
    <p:sldId id="267" r:id="rId23"/>
    <p:sldId id="284" r:id="rId24"/>
    <p:sldId id="285" r:id="rId25"/>
    <p:sldId id="288" r:id="rId26"/>
    <p:sldId id="312" r:id="rId27"/>
    <p:sldId id="389" r:id="rId28"/>
    <p:sldId id="268" r:id="rId29"/>
    <p:sldId id="287" r:id="rId30"/>
    <p:sldId id="390" r:id="rId31"/>
    <p:sldId id="337" r:id="rId32"/>
    <p:sldId id="301" r:id="rId33"/>
    <p:sldId id="340" r:id="rId34"/>
    <p:sldId id="341" r:id="rId35"/>
    <p:sldId id="335" r:id="rId36"/>
    <p:sldId id="269" r:id="rId37"/>
    <p:sldId id="383" r:id="rId38"/>
    <p:sldId id="270" r:id="rId39"/>
    <p:sldId id="384" r:id="rId40"/>
    <p:sldId id="343" r:id="rId41"/>
    <p:sldId id="3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15" autoAdjust="0"/>
  </p:normalViewPr>
  <p:slideViewPr>
    <p:cSldViewPr>
      <p:cViewPr varScale="1">
        <p:scale>
          <a:sx n="120" d="100"/>
          <a:sy n="120" d="100"/>
        </p:scale>
        <p:origin x="20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904066066976741E-2"/>
          <c:y val="0.11652077865266841"/>
          <c:w val="0.72988635041309502"/>
          <c:h val="0.85070844269466317"/>
        </c:manualLayout>
      </c:layout>
      <c:barChart>
        <c:barDir val="col"/>
        <c:grouping val="clustered"/>
        <c:varyColors val="0"/>
        <c:ser>
          <c:idx val="0"/>
          <c:order val="0"/>
          <c:spPr>
            <a:solidFill>
              <a:schemeClr val="accent1"/>
            </a:solidFill>
            <a:ln>
              <a:noFill/>
            </a:ln>
            <a:effectLst/>
          </c:spPr>
          <c:invertIfNegative val="0"/>
          <c:val>
            <c:numRef>
              <c:f>Sheet1!$A$2:$B$2</c:f>
              <c:numCache>
                <c:formatCode>General</c:formatCode>
                <c:ptCount val="2"/>
                <c:pt idx="0">
                  <c:v>52</c:v>
                </c:pt>
                <c:pt idx="1">
                  <c:v>20</c:v>
                </c:pt>
              </c:numCache>
            </c:numRef>
          </c:val>
          <c:extLst>
            <c:ext xmlns:c16="http://schemas.microsoft.com/office/drawing/2014/chart" uri="{C3380CC4-5D6E-409C-BE32-E72D297353CC}">
              <c16:uniqueId val="{00000000-1E01-0A45-8CDB-E546B407D4C6}"/>
            </c:ext>
          </c:extLst>
        </c:ser>
        <c:ser>
          <c:idx val="1"/>
          <c:order val="1"/>
          <c:spPr>
            <a:solidFill>
              <a:schemeClr val="accent2"/>
            </a:solidFill>
            <a:ln>
              <a:noFill/>
            </a:ln>
            <a:effectLst/>
          </c:spPr>
          <c:invertIfNegative val="0"/>
          <c:val>
            <c:numRef>
              <c:f>Sheet1!$A$3:$B$3</c:f>
              <c:numCache>
                <c:formatCode>General</c:formatCode>
                <c:ptCount val="2"/>
                <c:pt idx="0">
                  <c:v>47</c:v>
                </c:pt>
                <c:pt idx="1">
                  <c:v>15</c:v>
                </c:pt>
              </c:numCache>
            </c:numRef>
          </c:val>
          <c:extLst>
            <c:ext xmlns:c16="http://schemas.microsoft.com/office/drawing/2014/chart" uri="{C3380CC4-5D6E-409C-BE32-E72D297353CC}">
              <c16:uniqueId val="{00000001-1E01-0A45-8CDB-E546B407D4C6}"/>
            </c:ext>
          </c:extLst>
        </c:ser>
        <c:ser>
          <c:idx val="2"/>
          <c:order val="2"/>
          <c:spPr>
            <a:solidFill>
              <a:schemeClr val="accent3"/>
            </a:solidFill>
            <a:ln>
              <a:noFill/>
            </a:ln>
            <a:effectLst/>
          </c:spPr>
          <c:invertIfNegative val="0"/>
          <c:val>
            <c:numRef>
              <c:f>Sheet1!$A$4:$B$4</c:f>
              <c:numCache>
                <c:formatCode>General</c:formatCode>
                <c:ptCount val="2"/>
                <c:pt idx="0">
                  <c:v>64</c:v>
                </c:pt>
                <c:pt idx="1">
                  <c:v>8</c:v>
                </c:pt>
              </c:numCache>
            </c:numRef>
          </c:val>
          <c:extLst>
            <c:ext xmlns:c16="http://schemas.microsoft.com/office/drawing/2014/chart" uri="{C3380CC4-5D6E-409C-BE32-E72D297353CC}">
              <c16:uniqueId val="{00000013-1E01-0A45-8CDB-E546B407D4C6}"/>
            </c:ext>
          </c:extLst>
        </c:ser>
        <c:ser>
          <c:idx val="3"/>
          <c:order val="3"/>
          <c:spPr>
            <a:solidFill>
              <a:schemeClr val="accent4"/>
            </a:solidFill>
            <a:ln>
              <a:noFill/>
            </a:ln>
            <a:effectLst/>
          </c:spPr>
          <c:invertIfNegative val="0"/>
          <c:val>
            <c:numRef>
              <c:f>Sheet1!$A$5:$B$5</c:f>
              <c:numCache>
                <c:formatCode>General</c:formatCode>
                <c:ptCount val="2"/>
                <c:pt idx="0">
                  <c:v>88</c:v>
                </c:pt>
                <c:pt idx="1">
                  <c:v>6</c:v>
                </c:pt>
              </c:numCache>
            </c:numRef>
          </c:val>
          <c:extLst>
            <c:ext xmlns:c16="http://schemas.microsoft.com/office/drawing/2014/chart" uri="{C3380CC4-5D6E-409C-BE32-E72D297353CC}">
              <c16:uniqueId val="{00000014-1E01-0A45-8CDB-E546B407D4C6}"/>
            </c:ext>
          </c:extLst>
        </c:ser>
        <c:ser>
          <c:idx val="4"/>
          <c:order val="4"/>
          <c:spPr>
            <a:solidFill>
              <a:schemeClr val="accent5"/>
            </a:solidFill>
            <a:ln>
              <a:noFill/>
            </a:ln>
            <a:effectLst/>
          </c:spPr>
          <c:invertIfNegative val="0"/>
          <c:val>
            <c:numRef>
              <c:f>Sheet1!$A$6:$B$6</c:f>
              <c:numCache>
                <c:formatCode>General</c:formatCode>
                <c:ptCount val="2"/>
                <c:pt idx="0">
                  <c:v>19</c:v>
                </c:pt>
                <c:pt idx="1">
                  <c:v>15</c:v>
                </c:pt>
              </c:numCache>
            </c:numRef>
          </c:val>
          <c:extLst>
            <c:ext xmlns:c16="http://schemas.microsoft.com/office/drawing/2014/chart" uri="{C3380CC4-5D6E-409C-BE32-E72D297353CC}">
              <c16:uniqueId val="{00000015-1E01-0A45-8CDB-E546B407D4C6}"/>
            </c:ext>
          </c:extLst>
        </c:ser>
        <c:ser>
          <c:idx val="5"/>
          <c:order val="5"/>
          <c:spPr>
            <a:solidFill>
              <a:schemeClr val="accent6"/>
            </a:solidFill>
            <a:ln>
              <a:noFill/>
            </a:ln>
            <a:effectLst/>
          </c:spPr>
          <c:invertIfNegative val="0"/>
          <c:val>
            <c:numRef>
              <c:f>Sheet1!$A$7:$B$7</c:f>
              <c:numCache>
                <c:formatCode>General</c:formatCode>
                <c:ptCount val="2"/>
                <c:pt idx="0">
                  <c:v>36</c:v>
                </c:pt>
                <c:pt idx="1">
                  <c:v>22</c:v>
                </c:pt>
              </c:numCache>
            </c:numRef>
          </c:val>
          <c:extLst>
            <c:ext xmlns:c16="http://schemas.microsoft.com/office/drawing/2014/chart" uri="{C3380CC4-5D6E-409C-BE32-E72D297353CC}">
              <c16:uniqueId val="{00000016-1E01-0A45-8CDB-E546B407D4C6}"/>
            </c:ext>
          </c:extLst>
        </c:ser>
        <c:ser>
          <c:idx val="6"/>
          <c:order val="6"/>
          <c:spPr>
            <a:solidFill>
              <a:schemeClr val="accent1">
                <a:lumMod val="60000"/>
              </a:schemeClr>
            </a:solidFill>
            <a:ln>
              <a:noFill/>
            </a:ln>
            <a:effectLst/>
          </c:spPr>
          <c:invertIfNegative val="0"/>
          <c:val>
            <c:numRef>
              <c:f>Sheet1!$A$8:$B$8</c:f>
              <c:numCache>
                <c:formatCode>General</c:formatCode>
                <c:ptCount val="2"/>
                <c:pt idx="0">
                  <c:v>91</c:v>
                </c:pt>
                <c:pt idx="1">
                  <c:v>8</c:v>
                </c:pt>
              </c:numCache>
            </c:numRef>
          </c:val>
          <c:extLst>
            <c:ext xmlns:c16="http://schemas.microsoft.com/office/drawing/2014/chart" uri="{C3380CC4-5D6E-409C-BE32-E72D297353CC}">
              <c16:uniqueId val="{00000017-1E01-0A45-8CDB-E546B407D4C6}"/>
            </c:ext>
          </c:extLst>
        </c:ser>
        <c:ser>
          <c:idx val="7"/>
          <c:order val="7"/>
          <c:spPr>
            <a:solidFill>
              <a:schemeClr val="accent2">
                <a:lumMod val="60000"/>
              </a:schemeClr>
            </a:solidFill>
            <a:ln>
              <a:noFill/>
            </a:ln>
            <a:effectLst/>
          </c:spPr>
          <c:invertIfNegative val="0"/>
          <c:val>
            <c:numRef>
              <c:f>Sheet1!$A$9:$B$9</c:f>
              <c:numCache>
                <c:formatCode>General</c:formatCode>
                <c:ptCount val="2"/>
                <c:pt idx="0">
                  <c:v>43</c:v>
                </c:pt>
                <c:pt idx="1">
                  <c:v>15</c:v>
                </c:pt>
              </c:numCache>
            </c:numRef>
          </c:val>
          <c:extLst>
            <c:ext xmlns:c16="http://schemas.microsoft.com/office/drawing/2014/chart" uri="{C3380CC4-5D6E-409C-BE32-E72D297353CC}">
              <c16:uniqueId val="{00000018-1E01-0A45-8CDB-E546B407D4C6}"/>
            </c:ext>
          </c:extLst>
        </c:ser>
        <c:ser>
          <c:idx val="8"/>
          <c:order val="8"/>
          <c:spPr>
            <a:solidFill>
              <a:schemeClr val="accent3">
                <a:lumMod val="60000"/>
              </a:schemeClr>
            </a:solidFill>
            <a:ln>
              <a:noFill/>
            </a:ln>
            <a:effectLst/>
          </c:spPr>
          <c:invertIfNegative val="0"/>
          <c:val>
            <c:numRef>
              <c:f>Sheet1!$A$10:$B$10</c:f>
              <c:numCache>
                <c:formatCode>General</c:formatCode>
                <c:ptCount val="2"/>
                <c:pt idx="0">
                  <c:v>64</c:v>
                </c:pt>
                <c:pt idx="1">
                  <c:v>13</c:v>
                </c:pt>
              </c:numCache>
            </c:numRef>
          </c:val>
          <c:extLst>
            <c:ext xmlns:c16="http://schemas.microsoft.com/office/drawing/2014/chart" uri="{C3380CC4-5D6E-409C-BE32-E72D297353CC}">
              <c16:uniqueId val="{00000019-1E01-0A45-8CDB-E546B407D4C6}"/>
            </c:ext>
          </c:extLst>
        </c:ser>
        <c:ser>
          <c:idx val="9"/>
          <c:order val="9"/>
          <c:spPr>
            <a:solidFill>
              <a:schemeClr val="accent4">
                <a:lumMod val="60000"/>
              </a:schemeClr>
            </a:solidFill>
            <a:ln>
              <a:noFill/>
            </a:ln>
            <a:effectLst/>
          </c:spPr>
          <c:invertIfNegative val="0"/>
          <c:val>
            <c:numRef>
              <c:f>Sheet1!$A$11:$B$11</c:f>
              <c:numCache>
                <c:formatCode>General</c:formatCode>
                <c:ptCount val="2"/>
              </c:numCache>
            </c:numRef>
          </c:val>
          <c:extLst>
            <c:ext xmlns:c16="http://schemas.microsoft.com/office/drawing/2014/chart" uri="{C3380CC4-5D6E-409C-BE32-E72D297353CC}">
              <c16:uniqueId val="{0000001A-1E01-0A45-8CDB-E546B407D4C6}"/>
            </c:ext>
          </c:extLst>
        </c:ser>
        <c:ser>
          <c:idx val="10"/>
          <c:order val="10"/>
          <c:spPr>
            <a:solidFill>
              <a:schemeClr val="accent5">
                <a:lumMod val="60000"/>
              </a:schemeClr>
            </a:solidFill>
            <a:ln>
              <a:noFill/>
            </a:ln>
            <a:effectLst/>
          </c:spPr>
          <c:invertIfNegative val="0"/>
          <c:val>
            <c:numRef>
              <c:f>Sheet1!$A$12:$B$12</c:f>
              <c:numCache>
                <c:formatCode>General</c:formatCode>
                <c:ptCount val="2"/>
              </c:numCache>
            </c:numRef>
          </c:val>
          <c:extLst>
            <c:ext xmlns:c16="http://schemas.microsoft.com/office/drawing/2014/chart" uri="{C3380CC4-5D6E-409C-BE32-E72D297353CC}">
              <c16:uniqueId val="{0000001B-1E01-0A45-8CDB-E546B407D4C6}"/>
            </c:ext>
          </c:extLst>
        </c:ser>
        <c:ser>
          <c:idx val="11"/>
          <c:order val="11"/>
          <c:spPr>
            <a:solidFill>
              <a:schemeClr val="accent6">
                <a:lumMod val="60000"/>
              </a:schemeClr>
            </a:solidFill>
            <a:ln>
              <a:noFill/>
            </a:ln>
            <a:effectLst/>
          </c:spPr>
          <c:invertIfNegative val="0"/>
          <c:val>
            <c:numRef>
              <c:f>Sheet1!$A$13:$B$13</c:f>
              <c:numCache>
                <c:formatCode>General</c:formatCode>
                <c:ptCount val="2"/>
              </c:numCache>
            </c:numRef>
          </c:val>
          <c:extLst>
            <c:ext xmlns:c16="http://schemas.microsoft.com/office/drawing/2014/chart" uri="{C3380CC4-5D6E-409C-BE32-E72D297353CC}">
              <c16:uniqueId val="{0000001C-1E01-0A45-8CDB-E546B407D4C6}"/>
            </c:ext>
          </c:extLst>
        </c:ser>
        <c:ser>
          <c:idx val="12"/>
          <c:order val="12"/>
          <c:spPr>
            <a:solidFill>
              <a:schemeClr val="accent1">
                <a:lumMod val="80000"/>
                <a:lumOff val="20000"/>
              </a:schemeClr>
            </a:solidFill>
            <a:ln>
              <a:noFill/>
            </a:ln>
            <a:effectLst/>
          </c:spPr>
          <c:invertIfNegative val="0"/>
          <c:val>
            <c:numRef>
              <c:f>Sheet1!$A$14:$B$14</c:f>
              <c:numCache>
                <c:formatCode>General</c:formatCode>
                <c:ptCount val="2"/>
              </c:numCache>
            </c:numRef>
          </c:val>
          <c:extLst>
            <c:ext xmlns:c16="http://schemas.microsoft.com/office/drawing/2014/chart" uri="{C3380CC4-5D6E-409C-BE32-E72D297353CC}">
              <c16:uniqueId val="{0000001D-1E01-0A45-8CDB-E546B407D4C6}"/>
            </c:ext>
          </c:extLst>
        </c:ser>
        <c:ser>
          <c:idx val="13"/>
          <c:order val="13"/>
          <c:spPr>
            <a:solidFill>
              <a:schemeClr val="accent2">
                <a:lumMod val="80000"/>
                <a:lumOff val="20000"/>
              </a:schemeClr>
            </a:solidFill>
            <a:ln>
              <a:noFill/>
            </a:ln>
            <a:effectLst/>
          </c:spPr>
          <c:invertIfNegative val="0"/>
          <c:val>
            <c:numRef>
              <c:f>Sheet1!$A$15:$B$15</c:f>
              <c:numCache>
                <c:formatCode>General</c:formatCode>
                <c:ptCount val="2"/>
              </c:numCache>
            </c:numRef>
          </c:val>
          <c:extLst>
            <c:ext xmlns:c16="http://schemas.microsoft.com/office/drawing/2014/chart" uri="{C3380CC4-5D6E-409C-BE32-E72D297353CC}">
              <c16:uniqueId val="{0000001E-1E01-0A45-8CDB-E546B407D4C6}"/>
            </c:ext>
          </c:extLst>
        </c:ser>
        <c:ser>
          <c:idx val="14"/>
          <c:order val="14"/>
          <c:spPr>
            <a:solidFill>
              <a:schemeClr val="accent3">
                <a:lumMod val="80000"/>
                <a:lumOff val="20000"/>
              </a:schemeClr>
            </a:solidFill>
            <a:ln>
              <a:noFill/>
            </a:ln>
            <a:effectLst/>
          </c:spPr>
          <c:invertIfNegative val="0"/>
          <c:val>
            <c:numRef>
              <c:f>Sheet1!$A$16:$B$16</c:f>
              <c:numCache>
                <c:formatCode>General</c:formatCode>
                <c:ptCount val="2"/>
              </c:numCache>
            </c:numRef>
          </c:val>
          <c:extLst>
            <c:ext xmlns:c16="http://schemas.microsoft.com/office/drawing/2014/chart" uri="{C3380CC4-5D6E-409C-BE32-E72D297353CC}">
              <c16:uniqueId val="{0000001F-1E01-0A45-8CDB-E546B407D4C6}"/>
            </c:ext>
          </c:extLst>
        </c:ser>
        <c:ser>
          <c:idx val="15"/>
          <c:order val="15"/>
          <c:spPr>
            <a:solidFill>
              <a:schemeClr val="accent4">
                <a:lumMod val="80000"/>
                <a:lumOff val="20000"/>
              </a:schemeClr>
            </a:solidFill>
            <a:ln>
              <a:noFill/>
            </a:ln>
            <a:effectLst/>
          </c:spPr>
          <c:invertIfNegative val="0"/>
          <c:val>
            <c:numRef>
              <c:f>Sheet1!$A$17:$B$17</c:f>
              <c:numCache>
                <c:formatCode>General</c:formatCode>
                <c:ptCount val="2"/>
              </c:numCache>
            </c:numRef>
          </c:val>
          <c:extLst>
            <c:ext xmlns:c16="http://schemas.microsoft.com/office/drawing/2014/chart" uri="{C3380CC4-5D6E-409C-BE32-E72D297353CC}">
              <c16:uniqueId val="{00000020-1E01-0A45-8CDB-E546B407D4C6}"/>
            </c:ext>
          </c:extLst>
        </c:ser>
        <c:ser>
          <c:idx val="16"/>
          <c:order val="16"/>
          <c:spPr>
            <a:solidFill>
              <a:schemeClr val="accent5">
                <a:lumMod val="80000"/>
                <a:lumOff val="20000"/>
              </a:schemeClr>
            </a:solidFill>
            <a:ln>
              <a:noFill/>
            </a:ln>
            <a:effectLst/>
          </c:spPr>
          <c:invertIfNegative val="0"/>
          <c:val>
            <c:numRef>
              <c:f>Sheet1!$A$18:$B$18</c:f>
              <c:numCache>
                <c:formatCode>General</c:formatCode>
                <c:ptCount val="2"/>
              </c:numCache>
            </c:numRef>
          </c:val>
          <c:extLst>
            <c:ext xmlns:c16="http://schemas.microsoft.com/office/drawing/2014/chart" uri="{C3380CC4-5D6E-409C-BE32-E72D297353CC}">
              <c16:uniqueId val="{00000021-1E01-0A45-8CDB-E546B407D4C6}"/>
            </c:ext>
          </c:extLst>
        </c:ser>
        <c:ser>
          <c:idx val="17"/>
          <c:order val="17"/>
          <c:spPr>
            <a:solidFill>
              <a:schemeClr val="accent6">
                <a:lumMod val="80000"/>
                <a:lumOff val="20000"/>
              </a:schemeClr>
            </a:solidFill>
            <a:ln>
              <a:noFill/>
            </a:ln>
            <a:effectLst/>
          </c:spPr>
          <c:invertIfNegative val="0"/>
          <c:val>
            <c:numRef>
              <c:f>Sheet1!$A$19:$B$19</c:f>
              <c:numCache>
                <c:formatCode>General</c:formatCode>
                <c:ptCount val="2"/>
              </c:numCache>
            </c:numRef>
          </c:val>
          <c:extLst>
            <c:ext xmlns:c16="http://schemas.microsoft.com/office/drawing/2014/chart" uri="{C3380CC4-5D6E-409C-BE32-E72D297353CC}">
              <c16:uniqueId val="{00000022-1E01-0A45-8CDB-E546B407D4C6}"/>
            </c:ext>
          </c:extLst>
        </c:ser>
        <c:ser>
          <c:idx val="18"/>
          <c:order val="18"/>
          <c:spPr>
            <a:solidFill>
              <a:schemeClr val="accent1">
                <a:lumMod val="80000"/>
              </a:schemeClr>
            </a:solidFill>
            <a:ln>
              <a:noFill/>
            </a:ln>
            <a:effectLst/>
          </c:spPr>
          <c:invertIfNegative val="0"/>
          <c:val>
            <c:numRef>
              <c:f>Sheet1!$A$20:$B$20</c:f>
              <c:numCache>
                <c:formatCode>General</c:formatCode>
                <c:ptCount val="2"/>
              </c:numCache>
            </c:numRef>
          </c:val>
          <c:extLst>
            <c:ext xmlns:c16="http://schemas.microsoft.com/office/drawing/2014/chart" uri="{C3380CC4-5D6E-409C-BE32-E72D297353CC}">
              <c16:uniqueId val="{00000023-1E01-0A45-8CDB-E546B407D4C6}"/>
            </c:ext>
          </c:extLst>
        </c:ser>
        <c:dLbls>
          <c:showLegendKey val="0"/>
          <c:showVal val="0"/>
          <c:showCatName val="0"/>
          <c:showSerName val="0"/>
          <c:showPercent val="0"/>
          <c:showBubbleSize val="0"/>
        </c:dLbls>
        <c:gapWidth val="3"/>
        <c:overlap val="-6"/>
        <c:axId val="671235680"/>
        <c:axId val="807584384"/>
      </c:barChart>
      <c:catAx>
        <c:axId val="671235680"/>
        <c:scaling>
          <c:orientation val="minMax"/>
        </c:scaling>
        <c:delete val="1"/>
        <c:axPos val="b"/>
        <c:majorTickMark val="none"/>
        <c:minorTickMark val="none"/>
        <c:tickLblPos val="nextTo"/>
        <c:crossAx val="807584384"/>
        <c:crosses val="autoZero"/>
        <c:auto val="1"/>
        <c:lblAlgn val="ctr"/>
        <c:lblOffset val="100"/>
        <c:noMultiLvlLbl val="0"/>
      </c:catAx>
      <c:valAx>
        <c:axId val="80758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67123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0.1079</cdr:x>
      <cdr:y>0</cdr:y>
    </cdr:from>
    <cdr:to>
      <cdr:x>0.95016</cdr:x>
      <cdr:y>0.19444</cdr:y>
    </cdr:to>
    <cdr:pic>
      <cdr:nvPicPr>
        <cdr:cNvPr id="2" name="chart">
          <a:extLst xmlns:a="http://schemas.openxmlformats.org/drawingml/2006/main">
            <a:ext uri="{FF2B5EF4-FFF2-40B4-BE49-F238E27FC236}">
              <a16:creationId xmlns:a16="http://schemas.microsoft.com/office/drawing/2014/main" id="{8A0B5C06-0924-3245-97AD-078CA043924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17575" y="0"/>
          <a:ext cx="7162800" cy="889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759B4-B711-413E-9F0A-03EA3162E5F3}" type="datetimeFigureOut">
              <a:rPr lang="en-US" smtClean="0"/>
              <a:pPr/>
              <a:t>2/16/20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F3792-7409-403E-86B0-EB6CEAD3BF5B}" type="slidenum">
              <a:rPr lang="en-US" smtClean="0"/>
              <a:pPr/>
              <a:t>‹#›</a:t>
            </a:fld>
            <a:endParaRPr lang="en-US"/>
          </a:p>
        </p:txBody>
      </p:sp>
    </p:spTree>
    <p:extLst>
      <p:ext uri="{BB962C8B-B14F-4D97-AF65-F5344CB8AC3E}">
        <p14:creationId xmlns:p14="http://schemas.microsoft.com/office/powerpoint/2010/main" val="262614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hypotheses,</a:t>
            </a:r>
            <a:r>
              <a:rPr lang="en-US" baseline="0" dirty="0"/>
              <a:t> being empirical—consistency and objectivity help us do that! </a:t>
            </a:r>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3</a:t>
            </a:fld>
            <a:endParaRPr lang="en-US"/>
          </a:p>
        </p:txBody>
      </p:sp>
    </p:spTree>
    <p:extLst>
      <p:ext uri="{BB962C8B-B14F-4D97-AF65-F5344CB8AC3E}">
        <p14:creationId xmlns:p14="http://schemas.microsoft.com/office/powerpoint/2010/main" val="247270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http://hpmor.com/chapter/1</a:t>
            </a:r>
          </a:p>
          <a:p>
            <a:endParaRPr lang="en-US" dirty="0"/>
          </a:p>
          <a:p>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4</a:t>
            </a:fld>
            <a:endParaRPr lang="en-US"/>
          </a:p>
        </p:txBody>
      </p:sp>
    </p:spTree>
    <p:extLst>
      <p:ext uri="{BB962C8B-B14F-4D97-AF65-F5344CB8AC3E}">
        <p14:creationId xmlns:p14="http://schemas.microsoft.com/office/powerpoint/2010/main" val="420374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5</a:t>
            </a:fld>
            <a:endParaRPr lang="en-US"/>
          </a:p>
        </p:txBody>
      </p:sp>
    </p:spTree>
    <p:extLst>
      <p:ext uri="{BB962C8B-B14F-4D97-AF65-F5344CB8AC3E}">
        <p14:creationId xmlns:p14="http://schemas.microsoft.com/office/powerpoint/2010/main" val="202274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all are familiar with statistics.</a:t>
            </a:r>
            <a:r>
              <a:rPr lang="en-US" baseline="0" dirty="0"/>
              <a:t>  Also realize that you can lie with numbers.</a:t>
            </a:r>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37</a:t>
            </a:fld>
            <a:endParaRPr lang="en-US"/>
          </a:p>
        </p:txBody>
      </p:sp>
    </p:spTree>
    <p:extLst>
      <p:ext uri="{BB962C8B-B14F-4D97-AF65-F5344CB8AC3E}">
        <p14:creationId xmlns:p14="http://schemas.microsoft.com/office/powerpoint/2010/main" val="171587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38</a:t>
            </a:fld>
            <a:endParaRPr lang="en-US"/>
          </a:p>
        </p:txBody>
      </p:sp>
    </p:spTree>
    <p:extLst>
      <p:ext uri="{BB962C8B-B14F-4D97-AF65-F5344CB8AC3E}">
        <p14:creationId xmlns:p14="http://schemas.microsoft.com/office/powerpoint/2010/main" val="311531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3792-7409-403E-86B0-EB6CEAD3BF5B}" type="slidenum">
              <a:rPr lang="en-US" smtClean="0"/>
              <a:pPr/>
              <a:t>39</a:t>
            </a:fld>
            <a:endParaRPr lang="en-US"/>
          </a:p>
        </p:txBody>
      </p:sp>
    </p:spTree>
    <p:extLst>
      <p:ext uri="{BB962C8B-B14F-4D97-AF65-F5344CB8AC3E}">
        <p14:creationId xmlns:p14="http://schemas.microsoft.com/office/powerpoint/2010/main" val="323408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2950" indent="-285750">
              <a:defRPr>
                <a:solidFill>
                  <a:schemeClr val="tx1"/>
                </a:solidFill>
                <a:latin typeface="Georgia" panose="02040502050405020303" pitchFamily="18" charset="0"/>
                <a:ea typeface="MS PGothic" panose="020B0600070205080204" pitchFamily="34" charset="-128"/>
              </a:defRPr>
            </a:lvl2pPr>
            <a:lvl3pPr marL="1143000" indent="-228600">
              <a:defRPr>
                <a:solidFill>
                  <a:schemeClr val="tx1"/>
                </a:solidFill>
                <a:latin typeface="Georgia" panose="02040502050405020303" pitchFamily="18" charset="0"/>
                <a:ea typeface="MS PGothic" panose="020B0600070205080204" pitchFamily="34" charset="-128"/>
              </a:defRPr>
            </a:lvl3pPr>
            <a:lvl4pPr marL="1600200" indent="-228600">
              <a:defRPr>
                <a:solidFill>
                  <a:schemeClr val="tx1"/>
                </a:solidFill>
                <a:latin typeface="Georgia" panose="02040502050405020303" pitchFamily="18" charset="0"/>
                <a:ea typeface="MS PGothic" panose="020B0600070205080204" pitchFamily="34" charset="-128"/>
              </a:defRPr>
            </a:lvl4pPr>
            <a:lvl5pPr marL="2057400" indent="-228600">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7AA1C479-C988-4F36-868A-DCEF14950FD6}"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31385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0DF9D3F-0858-4B3B-9620-9248D5B15BB5}" type="datetimeFigureOut">
              <a:rPr lang="en-US" smtClean="0"/>
              <a:pPr/>
              <a:t>2/16/20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E31172-64EE-4DA0-9506-7197FE06872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DF9D3F-0858-4B3B-9620-9248D5B15BB5}" type="datetimeFigureOut">
              <a:rPr lang="en-US" smtClean="0"/>
              <a:pPr/>
              <a:t>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31172-64EE-4DA0-9506-7197FE0687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E31172-64EE-4DA0-9506-7197FE06872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DF9D3F-0858-4B3B-9620-9248D5B15BB5}" type="datetimeFigureOut">
              <a:rPr lang="en-US" smtClean="0"/>
              <a:pPr/>
              <a:t>2/16/20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0DF9D3F-0858-4B3B-9620-9248D5B15BB5}" type="datetimeFigureOut">
              <a:rPr lang="en-US" smtClean="0"/>
              <a:pPr/>
              <a:t>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EE31172-64EE-4DA0-9506-7197FE06872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DF9D3F-0858-4B3B-9620-9248D5B15BB5}" type="datetimeFigureOut">
              <a:rPr lang="en-US" smtClean="0"/>
              <a:pPr/>
              <a:t>2/16/20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E31172-64EE-4DA0-9506-7197FE06872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0DF9D3F-0858-4B3B-9620-9248D5B15BB5}" type="datetimeFigureOut">
              <a:rPr lang="en-US" smtClean="0"/>
              <a:pPr/>
              <a:t>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31172-64EE-4DA0-9506-7197FE06872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0DF9D3F-0858-4B3B-9620-9248D5B15BB5}" type="datetimeFigureOut">
              <a:rPr lang="en-US" smtClean="0"/>
              <a:pPr/>
              <a:t>2/16/20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E31172-64EE-4DA0-9506-7197FE06872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0DF9D3F-0858-4B3B-9620-9248D5B15BB5}" type="datetimeFigureOut">
              <a:rPr lang="en-US" smtClean="0"/>
              <a:pPr/>
              <a:t>2/16/20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EE31172-64EE-4DA0-9506-7197FE0687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DF9D3F-0858-4B3B-9620-9248D5B15BB5}" type="datetimeFigureOut">
              <a:rPr lang="en-US" smtClean="0"/>
              <a:pPr/>
              <a:t>2/16/20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E31172-64EE-4DA0-9506-7197FE0687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E31172-64EE-4DA0-9506-7197FE06872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DF9D3F-0858-4B3B-9620-9248D5B15BB5}" type="datetimeFigureOut">
              <a:rPr lang="en-US" smtClean="0"/>
              <a:pPr/>
              <a:t>2/16/20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E31172-64EE-4DA0-9506-7197FE06872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DF9D3F-0858-4B3B-9620-9248D5B15BB5}" type="datetimeFigureOut">
              <a:rPr lang="en-US" smtClean="0"/>
              <a:pPr/>
              <a:t>2/16/20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DF9D3F-0858-4B3B-9620-9248D5B15BB5}" type="datetimeFigureOut">
              <a:rPr lang="en-US" smtClean="0"/>
              <a:pPr/>
              <a:t>2/16/20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E31172-64EE-4DA0-9506-7197FE06872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Descriptive statistics and applications in psychological research</a:t>
            </a:r>
          </a:p>
        </p:txBody>
      </p:sp>
      <p:sp>
        <p:nvSpPr>
          <p:cNvPr id="3" name="Title 2"/>
          <p:cNvSpPr>
            <a:spLocks noGrp="1"/>
          </p:cNvSpPr>
          <p:nvPr>
            <p:ph type="ctrTitle"/>
          </p:nvPr>
        </p:nvSpPr>
        <p:spPr/>
        <p:txBody>
          <a:bodyPr/>
          <a:lstStyle/>
          <a:p>
            <a:r>
              <a:rPr lang="en-US" dirty="0"/>
              <a:t>Statistics – Part I </a:t>
            </a:r>
          </a:p>
        </p:txBody>
      </p:sp>
    </p:spTree>
    <p:extLst>
      <p:ext uri="{BB962C8B-B14F-4D97-AF65-F5344CB8AC3E}">
        <p14:creationId xmlns:p14="http://schemas.microsoft.com/office/powerpoint/2010/main" val="158122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Sets &amp; Measurements</a:t>
            </a:r>
          </a:p>
        </p:txBody>
      </p:sp>
      <p:sp>
        <p:nvSpPr>
          <p:cNvPr id="3" name="Content Placeholder 2"/>
          <p:cNvSpPr>
            <a:spLocks noGrp="1"/>
          </p:cNvSpPr>
          <p:nvPr>
            <p:ph sz="quarter" idx="1"/>
          </p:nvPr>
        </p:nvSpPr>
        <p:spPr>
          <a:xfrm>
            <a:off x="301752" y="1527048"/>
            <a:ext cx="6480048" cy="4572000"/>
          </a:xfrm>
        </p:spPr>
        <p:txBody>
          <a:bodyPr>
            <a:normAutofit fontScale="92500"/>
          </a:bodyPr>
          <a:lstStyle/>
          <a:p>
            <a:pPr lvl="1"/>
            <a:r>
              <a:rPr lang="en-US" b="1" dirty="0">
                <a:solidFill>
                  <a:schemeClr val="accent3">
                    <a:lumMod val="50000"/>
                  </a:schemeClr>
                </a:solidFill>
              </a:rPr>
              <a:t>Population</a:t>
            </a:r>
            <a:r>
              <a:rPr lang="en-US" dirty="0">
                <a:solidFill>
                  <a:schemeClr val="accent3">
                    <a:lumMod val="50000"/>
                  </a:schemeClr>
                </a:solidFill>
              </a:rPr>
              <a:t>: all people or items with the characteristic we are interested in studying</a:t>
            </a:r>
            <a:r>
              <a:rPr lang="en-US" dirty="0"/>
              <a:t>. </a:t>
            </a:r>
          </a:p>
          <a:p>
            <a:pPr lvl="1">
              <a:buNone/>
            </a:pPr>
            <a:r>
              <a:rPr lang="en-US" dirty="0"/>
              <a:t>	Because it is often impractical or impossible to get data from every member of a population, we try to obtain a representative sample of that population.</a:t>
            </a:r>
            <a:endParaRPr lang="en-US" dirty="0">
              <a:solidFill>
                <a:schemeClr val="accent3">
                  <a:lumMod val="50000"/>
                </a:schemeClr>
              </a:solidFill>
            </a:endParaRPr>
          </a:p>
          <a:p>
            <a:pPr lvl="1"/>
            <a:r>
              <a:rPr lang="en-US" b="1" dirty="0">
                <a:solidFill>
                  <a:srgbClr val="C00000"/>
                </a:solidFill>
              </a:rPr>
              <a:t>Sample</a:t>
            </a:r>
            <a:r>
              <a:rPr lang="en-US" dirty="0">
                <a:solidFill>
                  <a:srgbClr val="C00000"/>
                </a:solidFill>
              </a:rPr>
              <a:t>: A (ideally representative) subset of the population from which you obtain your data.</a:t>
            </a:r>
          </a:p>
          <a:p>
            <a:r>
              <a:rPr lang="en-US" dirty="0"/>
              <a:t>Types of measurements</a:t>
            </a:r>
          </a:p>
          <a:p>
            <a:pPr lvl="1"/>
            <a:r>
              <a:rPr lang="en-US" b="1" dirty="0">
                <a:solidFill>
                  <a:schemeClr val="accent3">
                    <a:lumMod val="50000"/>
                  </a:schemeClr>
                </a:solidFill>
              </a:rPr>
              <a:t>Parameter</a:t>
            </a:r>
            <a:r>
              <a:rPr lang="en-US" dirty="0">
                <a:solidFill>
                  <a:schemeClr val="accent3">
                    <a:lumMod val="50000"/>
                  </a:schemeClr>
                </a:solidFill>
              </a:rPr>
              <a:t>: a numerical measurement made using the population data set</a:t>
            </a:r>
          </a:p>
          <a:p>
            <a:pPr lvl="1"/>
            <a:r>
              <a:rPr lang="en-US" b="1" dirty="0">
                <a:solidFill>
                  <a:srgbClr val="C00000"/>
                </a:solidFill>
              </a:rPr>
              <a:t>Statistic</a:t>
            </a:r>
            <a:r>
              <a:rPr lang="en-US" dirty="0">
                <a:solidFill>
                  <a:srgbClr val="C00000"/>
                </a:solidFill>
              </a:rPr>
              <a:t>: a numerical measurement made using the sample data set</a:t>
            </a:r>
          </a:p>
        </p:txBody>
      </p:sp>
      <p:sp>
        <p:nvSpPr>
          <p:cNvPr id="4" name="Oval 3"/>
          <p:cNvSpPr/>
          <p:nvPr/>
        </p:nvSpPr>
        <p:spPr>
          <a:xfrm>
            <a:off x="6781800" y="1600200"/>
            <a:ext cx="1981200" cy="1981200"/>
          </a:xfrm>
          <a:prstGeom prst="ellipse">
            <a:avLst/>
          </a:prstGeom>
          <a:solidFill>
            <a:schemeClr val="accent3">
              <a:lumMod val="60000"/>
              <a:lumOff val="4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86600" y="2667000"/>
            <a:ext cx="762000" cy="762000"/>
          </a:xfrm>
          <a:prstGeom prst="ellipse">
            <a:avLst/>
          </a:prstGeom>
          <a:solidFill>
            <a:schemeClr val="accent5">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791200" y="2209800"/>
            <a:ext cx="14478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29400" y="3200400"/>
            <a:ext cx="762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1152" y="3773269"/>
            <a:ext cx="1905000" cy="646331"/>
          </a:xfrm>
          <a:prstGeom prst="rect">
            <a:avLst/>
          </a:prstGeom>
          <a:noFill/>
        </p:spPr>
        <p:txBody>
          <a:bodyPr wrap="square" rtlCol="0">
            <a:spAutoFit/>
          </a:bodyPr>
          <a:lstStyle/>
          <a:p>
            <a:pPr algn="ctr"/>
            <a:r>
              <a:rPr lang="en-US" dirty="0"/>
              <a:t>How do we sample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get a good sample?</a:t>
            </a:r>
          </a:p>
        </p:txBody>
      </p:sp>
      <p:sp>
        <p:nvSpPr>
          <p:cNvPr id="3" name="Content Placeholder 2"/>
          <p:cNvSpPr>
            <a:spLocks noGrp="1"/>
          </p:cNvSpPr>
          <p:nvPr>
            <p:ph sz="quarter" idx="1"/>
          </p:nvPr>
        </p:nvSpPr>
        <p:spPr/>
        <p:txBody>
          <a:bodyPr/>
          <a:lstStyle/>
          <a:p>
            <a:r>
              <a:rPr lang="en-US" dirty="0"/>
              <a:t>In statistics, sampling is concerned with the selection of a subset of individuals from within a statistical population to estimate characteristics of the whole population</a:t>
            </a:r>
          </a:p>
          <a:p>
            <a:endParaRPr lang="en-US" dirty="0"/>
          </a:p>
          <a:p>
            <a:r>
              <a:rPr lang="en-US" dirty="0"/>
              <a:t>If we don’t get a good sample, we may not be able to trust the results of inferential tests of our hypothesis </a:t>
            </a:r>
          </a:p>
          <a:p>
            <a:r>
              <a:rPr lang="en-US" dirty="0"/>
              <a:t>Good sample </a:t>
            </a:r>
            <a:r>
              <a:rPr lang="en-US" dirty="0">
                <a:sym typeface="Wingdings" panose="05000000000000000000" pitchFamily="2" charset="2"/>
              </a:rPr>
              <a:t> good science! </a:t>
            </a:r>
            <a:endParaRPr lang="en-US" dirty="0"/>
          </a:p>
          <a:p>
            <a:pPr marL="0" indent="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sz="quarter" idx="1"/>
          </p:nvPr>
        </p:nvSpPr>
        <p:spPr/>
        <p:txBody>
          <a:bodyPr/>
          <a:lstStyle/>
          <a:p>
            <a:r>
              <a:rPr lang="en-US" dirty="0"/>
              <a:t>Qualitative/Categorical Data</a:t>
            </a:r>
          </a:p>
          <a:p>
            <a:pPr lvl="1"/>
            <a:r>
              <a:rPr lang="en-US" dirty="0"/>
              <a:t>Non-numerical characteristics or labels</a:t>
            </a:r>
          </a:p>
          <a:p>
            <a:pPr lvl="1"/>
            <a:endParaRPr lang="en-US" dirty="0"/>
          </a:p>
          <a:p>
            <a:pPr lvl="1"/>
            <a:endParaRPr lang="en-US" dirty="0"/>
          </a:p>
          <a:p>
            <a:pPr lvl="1">
              <a:buNone/>
            </a:pPr>
            <a:endParaRPr lang="en-US" dirty="0"/>
          </a:p>
          <a:p>
            <a:pPr lvl="1">
              <a:buNone/>
            </a:pPr>
            <a:endParaRPr lang="en-US" dirty="0"/>
          </a:p>
          <a:p>
            <a:r>
              <a:rPr lang="en-US" dirty="0"/>
              <a:t>Quantitative Data</a:t>
            </a:r>
          </a:p>
          <a:p>
            <a:pPr lvl="1"/>
            <a:r>
              <a:rPr lang="en-US" dirty="0"/>
              <a:t>Numerical measurements or quantities</a:t>
            </a:r>
          </a:p>
          <a:p>
            <a:pPr lvl="1">
              <a:buNone/>
            </a:pPr>
            <a:endParaRPr lang="en-US" dirty="0"/>
          </a:p>
        </p:txBody>
      </p:sp>
      <p:pic>
        <p:nvPicPr>
          <p:cNvPr id="1026" name="Picture 2" descr="http://www.procprblog.com/wp-content/uploads/2010/03/bionic-eye.jpg"/>
          <p:cNvPicPr>
            <a:picLocks noChangeAspect="1" noChangeArrowheads="1"/>
          </p:cNvPicPr>
          <p:nvPr/>
        </p:nvPicPr>
        <p:blipFill>
          <a:blip r:embed="rId2" cstate="print"/>
          <a:srcRect/>
          <a:stretch>
            <a:fillRect/>
          </a:stretch>
        </p:blipFill>
        <p:spPr bwMode="auto">
          <a:xfrm>
            <a:off x="2438400" y="2667000"/>
            <a:ext cx="1625600" cy="1219200"/>
          </a:xfrm>
          <a:prstGeom prst="rect">
            <a:avLst/>
          </a:prstGeom>
          <a:noFill/>
        </p:spPr>
      </p:pic>
      <p:pic>
        <p:nvPicPr>
          <p:cNvPr id="1030" name="Picture 6" descr="http://docs.gimp.org/en/images/glossary/color-model-subtractive.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667000"/>
            <a:ext cx="1253290" cy="1190626"/>
          </a:xfrm>
          <a:prstGeom prst="rect">
            <a:avLst/>
          </a:prstGeom>
          <a:noFill/>
        </p:spPr>
      </p:pic>
      <p:pic>
        <p:nvPicPr>
          <p:cNvPr id="1034" name="Picture 10" descr="http://www.mvn.usace.army.mil/pao/visitor/LAO_Driving_Directions_map.gif"/>
          <p:cNvPicPr>
            <a:picLocks noChangeAspect="1" noChangeArrowheads="1"/>
          </p:cNvPicPr>
          <p:nvPr/>
        </p:nvPicPr>
        <p:blipFill>
          <a:blip r:embed="rId4" cstate="print"/>
          <a:srcRect/>
          <a:stretch>
            <a:fillRect/>
          </a:stretch>
        </p:blipFill>
        <p:spPr bwMode="auto">
          <a:xfrm>
            <a:off x="3581400" y="5029200"/>
            <a:ext cx="1638300" cy="1228725"/>
          </a:xfrm>
          <a:prstGeom prst="rect">
            <a:avLst/>
          </a:prstGeom>
          <a:noFill/>
        </p:spPr>
      </p:pic>
      <p:pic>
        <p:nvPicPr>
          <p:cNvPr id="1036" name="Picture 12" descr="http://fasteddie.files.wordpress.com/2008/03/time-warp.jpg"/>
          <p:cNvPicPr>
            <a:picLocks noChangeAspect="1" noChangeArrowheads="1"/>
          </p:cNvPicPr>
          <p:nvPr/>
        </p:nvPicPr>
        <p:blipFill>
          <a:blip r:embed="rId5" cstate="print"/>
          <a:srcRect/>
          <a:stretch>
            <a:fillRect/>
          </a:stretch>
        </p:blipFill>
        <p:spPr bwMode="auto">
          <a:xfrm>
            <a:off x="6019800" y="5016246"/>
            <a:ext cx="1257300" cy="1232154"/>
          </a:xfrm>
          <a:prstGeom prst="rect">
            <a:avLst/>
          </a:prstGeom>
          <a:noFill/>
        </p:spPr>
      </p:pic>
      <p:sp>
        <p:nvSpPr>
          <p:cNvPr id="10" name="TextBox 9"/>
          <p:cNvSpPr txBox="1"/>
          <p:nvPr/>
        </p:nvSpPr>
        <p:spPr>
          <a:xfrm>
            <a:off x="1828800" y="4953000"/>
            <a:ext cx="846707" cy="1446550"/>
          </a:xfrm>
          <a:prstGeom prst="rect">
            <a:avLst/>
          </a:prstGeom>
          <a:noFill/>
        </p:spPr>
        <p:txBody>
          <a:bodyPr wrap="none" rtlCol="0">
            <a:spAutoFit/>
          </a:bodyPr>
          <a:lstStyle/>
          <a:p>
            <a:r>
              <a:rPr lang="en-US" sz="8800" dirty="0">
                <a:solidFill>
                  <a:schemeClr val="accent3">
                    <a:lumMod val="50000"/>
                  </a:schemeClr>
                </a:solidFill>
                <a:latin typeface="Algerian" pitchFamily="82" charset="0"/>
              </a:rPr>
              <a:t>$</a:t>
            </a:r>
          </a:p>
        </p:txBody>
      </p:sp>
      <p:pic>
        <p:nvPicPr>
          <p:cNvPr id="38914" name="Picture 2" descr="http://kraftsupplierdiversity.com/wp-content/uploads/2011/06/NewKraftFoodsBrandsImage.jpg"/>
          <p:cNvPicPr>
            <a:picLocks noChangeAspect="1" noChangeArrowheads="1"/>
          </p:cNvPicPr>
          <p:nvPr/>
        </p:nvPicPr>
        <p:blipFill>
          <a:blip r:embed="rId6" cstate="print"/>
          <a:srcRect/>
          <a:stretch>
            <a:fillRect/>
          </a:stretch>
        </p:blipFill>
        <p:spPr bwMode="auto">
          <a:xfrm>
            <a:off x="4286250" y="2438400"/>
            <a:ext cx="4857750" cy="19774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 always look at your data!</a:t>
            </a:r>
          </a:p>
        </p:txBody>
      </p:sp>
      <p:sp>
        <p:nvSpPr>
          <p:cNvPr id="3" name="Content Placeholder 2"/>
          <p:cNvSpPr>
            <a:spLocks noGrp="1"/>
          </p:cNvSpPr>
          <p:nvPr>
            <p:ph sz="quarter" idx="1"/>
          </p:nvPr>
        </p:nvSpPr>
        <p:spPr/>
        <p:txBody>
          <a:bodyPr/>
          <a:lstStyle/>
          <a:p>
            <a:pPr marL="0" indent="0">
              <a:buNone/>
            </a:pPr>
            <a:br>
              <a:rPr lang="en-US" dirty="0"/>
            </a:br>
            <a:endParaRPr lang="en-US" dirty="0"/>
          </a:p>
          <a:p>
            <a:pPr lvl="1"/>
            <a:endParaRPr lang="en-US" dirty="0"/>
          </a:p>
          <a:p>
            <a:pPr lvl="1">
              <a:buNone/>
            </a:pPr>
            <a:endParaRPr lang="en-US" dirty="0"/>
          </a:p>
          <a:p>
            <a:pPr>
              <a:lnSpc>
                <a:spcPct val="90000"/>
              </a:lnSpc>
            </a:pPr>
            <a:endParaRPr lang="en-US" sz="1800" dirty="0"/>
          </a:p>
        </p:txBody>
      </p:sp>
      <p:sp>
        <p:nvSpPr>
          <p:cNvPr id="6" name="Text Box 8"/>
          <p:cNvSpPr txBox="1">
            <a:spLocks noChangeArrowheads="1"/>
          </p:cNvSpPr>
          <p:nvPr/>
        </p:nvSpPr>
        <p:spPr bwMode="auto">
          <a:xfrm>
            <a:off x="268224" y="1527048"/>
            <a:ext cx="8169275" cy="1754326"/>
          </a:xfrm>
          <a:prstGeom prst="rect">
            <a:avLst/>
          </a:prstGeom>
          <a:noFill/>
          <a:ln w="9525">
            <a:noFill/>
            <a:miter lim="800000"/>
            <a:headEnd/>
            <a:tailEnd/>
          </a:ln>
        </p:spPr>
        <p:txBody>
          <a:bodyPr>
            <a:prstTxWarp prst="textNoShape">
              <a:avLst/>
            </a:prstTxWarp>
            <a:spAutoFit/>
          </a:bodyPr>
          <a:lstStyle/>
          <a:p>
            <a:pPr marL="914400" lvl="1" indent="-457200">
              <a:buFont typeface="Arial" charset="0"/>
              <a:buNone/>
            </a:pPr>
            <a:endParaRPr lang="en-US" b="1" dirty="0">
              <a:solidFill>
                <a:srgbClr val="0000FF"/>
              </a:solidFill>
              <a:latin typeface="+mj-lt"/>
              <a:cs typeface="Calibri" pitchFamily="34" charset="0"/>
            </a:endParaRPr>
          </a:p>
          <a:p>
            <a:pPr marL="914400" lvl="1" indent="-457200">
              <a:buFont typeface="Arial" charset="0"/>
              <a:buNone/>
            </a:pPr>
            <a:r>
              <a:rPr lang="en-US" b="1" dirty="0">
                <a:solidFill>
                  <a:srgbClr val="0000FF"/>
                </a:solidFill>
                <a:latin typeface="+mj-lt"/>
                <a:cs typeface="Calibri" pitchFamily="34" charset="0"/>
              </a:rPr>
              <a:t>52</a:t>
            </a:r>
            <a:r>
              <a:rPr lang="en-US" b="1" dirty="0">
                <a:latin typeface="+mj-lt"/>
                <a:cs typeface="Calibri" pitchFamily="34" charset="0"/>
              </a:rPr>
              <a:t>		</a:t>
            </a:r>
            <a:r>
              <a:rPr lang="en-US" b="1" dirty="0">
                <a:solidFill>
                  <a:srgbClr val="FF6600"/>
                </a:solidFill>
                <a:latin typeface="+mj-lt"/>
                <a:cs typeface="Calibri" pitchFamily="34" charset="0"/>
              </a:rPr>
              <a:t>20		8		15	</a:t>
            </a:r>
            <a:r>
              <a:rPr lang="en-US" b="1" dirty="0">
                <a:latin typeface="+mj-lt"/>
                <a:cs typeface="Calibri" pitchFamily="34" charset="0"/>
              </a:rPr>
              <a:t>	</a:t>
            </a:r>
            <a:r>
              <a:rPr lang="en-US" b="1" dirty="0">
                <a:solidFill>
                  <a:srgbClr val="FF6600"/>
                </a:solidFill>
                <a:latin typeface="+mj-lt"/>
                <a:cs typeface="Calibri" pitchFamily="34" charset="0"/>
              </a:rPr>
              <a:t>13</a:t>
            </a:r>
            <a:r>
              <a:rPr lang="en-US" b="1" dirty="0">
                <a:latin typeface="+mj-lt"/>
                <a:cs typeface="Calibri" pitchFamily="34" charset="0"/>
              </a:rPr>
              <a:t>		</a:t>
            </a:r>
            <a:r>
              <a:rPr lang="en-US" b="1" dirty="0">
                <a:solidFill>
                  <a:srgbClr val="0000FF"/>
                </a:solidFill>
                <a:latin typeface="+mj-lt"/>
                <a:cs typeface="Calibri" pitchFamily="34" charset="0"/>
              </a:rPr>
              <a:t>47</a:t>
            </a:r>
            <a:r>
              <a:rPr lang="en-US" b="1" dirty="0">
                <a:latin typeface="+mj-lt"/>
                <a:cs typeface="Calibri" pitchFamily="34" charset="0"/>
              </a:rPr>
              <a:t>		</a:t>
            </a:r>
            <a:r>
              <a:rPr lang="en-US" b="1" dirty="0">
                <a:solidFill>
                  <a:srgbClr val="0000FF"/>
                </a:solidFill>
                <a:latin typeface="+mj-lt"/>
                <a:cs typeface="Calibri" pitchFamily="34" charset="0"/>
              </a:rPr>
              <a:t>19</a:t>
            </a:r>
            <a:r>
              <a:rPr lang="en-US" b="1" dirty="0">
                <a:latin typeface="+mj-lt"/>
                <a:cs typeface="Calibri" pitchFamily="34" charset="0"/>
              </a:rPr>
              <a:t>		</a:t>
            </a:r>
            <a:r>
              <a:rPr lang="en-US" b="1" dirty="0">
                <a:solidFill>
                  <a:srgbClr val="0000FF"/>
                </a:solidFill>
                <a:latin typeface="+mj-lt"/>
                <a:cs typeface="Calibri" pitchFamily="34" charset="0"/>
              </a:rPr>
              <a:t>91</a:t>
            </a:r>
            <a:r>
              <a:rPr lang="en-US" b="1" dirty="0">
                <a:latin typeface="+mj-lt"/>
                <a:cs typeface="Calibri" pitchFamily="34" charset="0"/>
              </a:rPr>
              <a:t>	</a:t>
            </a:r>
          </a:p>
          <a:p>
            <a:pPr marL="914400" lvl="1" indent="-457200">
              <a:buFont typeface="Arial" charset="0"/>
              <a:buNone/>
            </a:pPr>
            <a:r>
              <a:rPr lang="en-US" b="1" dirty="0">
                <a:solidFill>
                  <a:srgbClr val="FF6600"/>
                </a:solidFill>
                <a:latin typeface="+mj-lt"/>
                <a:cs typeface="Calibri" pitchFamily="34" charset="0"/>
              </a:rPr>
              <a:t>	15</a:t>
            </a:r>
            <a:r>
              <a:rPr lang="en-US" b="1" dirty="0">
                <a:latin typeface="+mj-lt"/>
                <a:cs typeface="Calibri" pitchFamily="34" charset="0"/>
              </a:rPr>
              <a:t>		</a:t>
            </a:r>
            <a:r>
              <a:rPr lang="en-US" b="1" dirty="0">
                <a:solidFill>
                  <a:srgbClr val="0000FF"/>
                </a:solidFill>
                <a:latin typeface="+mj-lt"/>
                <a:cs typeface="Calibri" pitchFamily="34" charset="0"/>
              </a:rPr>
              <a:t>64</a:t>
            </a:r>
            <a:r>
              <a:rPr lang="en-US" b="1" dirty="0">
                <a:latin typeface="+mj-lt"/>
                <a:cs typeface="Calibri" pitchFamily="34" charset="0"/>
              </a:rPr>
              <a:t>		</a:t>
            </a:r>
            <a:r>
              <a:rPr lang="en-US" b="1" dirty="0">
                <a:solidFill>
                  <a:srgbClr val="FF6600"/>
                </a:solidFill>
                <a:latin typeface="+mj-lt"/>
                <a:cs typeface="Calibri" pitchFamily="34" charset="0"/>
              </a:rPr>
              <a:t>22</a:t>
            </a:r>
            <a:r>
              <a:rPr lang="en-US" b="1" dirty="0">
                <a:latin typeface="+mj-lt"/>
                <a:cs typeface="Calibri" pitchFamily="34" charset="0"/>
              </a:rPr>
              <a:t>		</a:t>
            </a:r>
            <a:r>
              <a:rPr lang="en-US" b="1" dirty="0">
                <a:solidFill>
                  <a:srgbClr val="0000FF"/>
                </a:solidFill>
                <a:latin typeface="+mj-lt"/>
                <a:cs typeface="Calibri" pitchFamily="34" charset="0"/>
              </a:rPr>
              <a:t>43</a:t>
            </a:r>
            <a:r>
              <a:rPr lang="en-US" b="1" dirty="0">
                <a:latin typeface="+mj-lt"/>
                <a:cs typeface="Calibri" pitchFamily="34" charset="0"/>
              </a:rPr>
              <a:t>		</a:t>
            </a:r>
            <a:r>
              <a:rPr lang="en-US" b="1" dirty="0">
                <a:solidFill>
                  <a:srgbClr val="FF6600"/>
                </a:solidFill>
                <a:latin typeface="+mj-lt"/>
                <a:cs typeface="Calibri" pitchFamily="34" charset="0"/>
              </a:rPr>
              <a:t>8</a:t>
            </a:r>
            <a:r>
              <a:rPr lang="en-US" b="1" dirty="0">
                <a:latin typeface="+mj-lt"/>
                <a:cs typeface="Calibri" pitchFamily="34" charset="0"/>
              </a:rPr>
              <a:t>		</a:t>
            </a:r>
            <a:r>
              <a:rPr lang="en-US" b="1" dirty="0">
                <a:solidFill>
                  <a:srgbClr val="FF6600"/>
                </a:solidFill>
                <a:latin typeface="+mj-lt"/>
                <a:cs typeface="Calibri" pitchFamily="34" charset="0"/>
              </a:rPr>
              <a:t>15</a:t>
            </a:r>
            <a:r>
              <a:rPr lang="en-US" b="1" dirty="0">
                <a:latin typeface="+mj-lt"/>
                <a:cs typeface="Calibri" pitchFamily="34" charset="0"/>
              </a:rPr>
              <a:t>		</a:t>
            </a:r>
            <a:r>
              <a:rPr lang="en-US" b="1" dirty="0">
                <a:solidFill>
                  <a:srgbClr val="0000FF"/>
                </a:solidFill>
                <a:latin typeface="+mj-lt"/>
                <a:cs typeface="Calibri" pitchFamily="34" charset="0"/>
              </a:rPr>
              <a:t>36</a:t>
            </a:r>
            <a:r>
              <a:rPr lang="en-US" b="1" dirty="0">
                <a:latin typeface="+mj-lt"/>
                <a:cs typeface="Calibri" pitchFamily="34" charset="0"/>
              </a:rPr>
              <a:t>		</a:t>
            </a:r>
            <a:r>
              <a:rPr lang="en-US" b="1" dirty="0">
                <a:solidFill>
                  <a:srgbClr val="FF6600"/>
                </a:solidFill>
                <a:latin typeface="+mj-lt"/>
                <a:cs typeface="Calibri" pitchFamily="34" charset="0"/>
              </a:rPr>
              <a:t>8	</a:t>
            </a:r>
            <a:r>
              <a:rPr lang="en-US" b="1" dirty="0">
                <a:latin typeface="+mj-lt"/>
                <a:cs typeface="Calibri" pitchFamily="34" charset="0"/>
              </a:rPr>
              <a:t>	</a:t>
            </a:r>
            <a:r>
              <a:rPr lang="en-US" b="1" dirty="0">
                <a:solidFill>
                  <a:srgbClr val="0000FF"/>
                </a:solidFill>
                <a:latin typeface="+mj-lt"/>
                <a:cs typeface="Calibri" pitchFamily="34" charset="0"/>
              </a:rPr>
              <a:t>88</a:t>
            </a:r>
            <a:r>
              <a:rPr lang="en-US" b="1" dirty="0">
                <a:latin typeface="+mj-lt"/>
                <a:cs typeface="Calibri" pitchFamily="34" charset="0"/>
              </a:rPr>
              <a:t>		</a:t>
            </a:r>
            <a:r>
              <a:rPr lang="en-US" b="1" dirty="0">
                <a:solidFill>
                  <a:srgbClr val="FF6600"/>
                </a:solidFill>
                <a:latin typeface="+mj-lt"/>
                <a:cs typeface="Calibri" pitchFamily="34" charset="0"/>
              </a:rPr>
              <a:t>6		</a:t>
            </a:r>
            <a:r>
              <a:rPr lang="en-US" b="1" dirty="0">
                <a:solidFill>
                  <a:srgbClr val="0000FF"/>
                </a:solidFill>
                <a:latin typeface="+mj-lt"/>
                <a:cs typeface="Calibri" pitchFamily="34" charset="0"/>
              </a:rPr>
              <a:t>64</a:t>
            </a:r>
          </a:p>
        </p:txBody>
      </p:sp>
      <p:sp>
        <p:nvSpPr>
          <p:cNvPr id="4" name="TextBox 3">
            <a:extLst>
              <a:ext uri="{FF2B5EF4-FFF2-40B4-BE49-F238E27FC236}">
                <a16:creationId xmlns:a16="http://schemas.microsoft.com/office/drawing/2014/main" id="{77DC895E-F396-AB4F-B2AB-C825B689AF2F}"/>
              </a:ext>
            </a:extLst>
          </p:cNvPr>
          <p:cNvSpPr txBox="1"/>
          <p:nvPr/>
        </p:nvSpPr>
        <p:spPr>
          <a:xfrm>
            <a:off x="1447800" y="3813048"/>
            <a:ext cx="6781800" cy="2062103"/>
          </a:xfrm>
          <a:prstGeom prst="rect">
            <a:avLst/>
          </a:prstGeom>
          <a:noFill/>
        </p:spPr>
        <p:txBody>
          <a:bodyPr wrap="square" rtlCol="0">
            <a:spAutoFit/>
          </a:bodyPr>
          <a:lstStyle/>
          <a:p>
            <a:r>
              <a:rPr lang="en-US" sz="3200" dirty="0"/>
              <a:t>Here are a bunch of observations of something numeric. Maybe there are two categories (blue, orange) that might be different. </a:t>
            </a:r>
          </a:p>
        </p:txBody>
      </p:sp>
    </p:spTree>
    <p:extLst>
      <p:ext uri="{BB962C8B-B14F-4D97-AF65-F5344CB8AC3E}">
        <p14:creationId xmlns:p14="http://schemas.microsoft.com/office/powerpoint/2010/main" val="22239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F0A8-0FB1-8B4E-9A89-A2EB0CE6CF7D}"/>
              </a:ext>
            </a:extLst>
          </p:cNvPr>
          <p:cNvSpPr>
            <a:spLocks noGrp="1"/>
          </p:cNvSpPr>
          <p:nvPr>
            <p:ph type="title"/>
          </p:nvPr>
        </p:nvSpPr>
        <p:spPr/>
        <p:txBody>
          <a:bodyPr/>
          <a:lstStyle/>
          <a:p>
            <a:r>
              <a:rPr lang="en-US" dirty="0"/>
              <a:t>First notice how data are distributed</a:t>
            </a:r>
          </a:p>
        </p:txBody>
      </p:sp>
      <p:graphicFrame>
        <p:nvGraphicFramePr>
          <p:cNvPr id="7" name="Content Placeholder 6">
            <a:extLst>
              <a:ext uri="{FF2B5EF4-FFF2-40B4-BE49-F238E27FC236}">
                <a16:creationId xmlns:a16="http://schemas.microsoft.com/office/drawing/2014/main" id="{DAE1BAEF-16CC-7140-B058-B539B9FFCEC0}"/>
              </a:ext>
            </a:extLst>
          </p:cNvPr>
          <p:cNvGraphicFramePr>
            <a:graphicFrameLocks noGrp="1"/>
          </p:cNvGraphicFramePr>
          <p:nvPr>
            <p:ph sz="quarter" idx="1"/>
            <p:extLst>
              <p:ext uri="{D42A27DB-BD31-4B8C-83A1-F6EECF244321}">
                <p14:modId xmlns:p14="http://schemas.microsoft.com/office/powerpoint/2010/main" val="2822398414"/>
              </p:ext>
            </p:extLst>
          </p:nvPr>
        </p:nvGraphicFramePr>
        <p:xfrm>
          <a:off x="301625" y="1527175"/>
          <a:ext cx="708977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D813ACA-7756-8246-B0F4-7D5224245EBF}"/>
              </a:ext>
            </a:extLst>
          </p:cNvPr>
          <p:cNvSpPr txBox="1"/>
          <p:nvPr/>
        </p:nvSpPr>
        <p:spPr>
          <a:xfrm>
            <a:off x="5029200" y="2743200"/>
            <a:ext cx="3502152" cy="2862322"/>
          </a:xfrm>
          <a:prstGeom prst="rect">
            <a:avLst/>
          </a:prstGeom>
          <a:noFill/>
        </p:spPr>
        <p:txBody>
          <a:bodyPr wrap="square" rtlCol="0">
            <a:spAutoFit/>
          </a:bodyPr>
          <a:lstStyle/>
          <a:p>
            <a:r>
              <a:rPr lang="en-US" dirty="0"/>
              <a:t>Does it look like the two groups are from the same population?</a:t>
            </a:r>
          </a:p>
          <a:p>
            <a:endParaRPr lang="en-US" dirty="0"/>
          </a:p>
          <a:p>
            <a:endParaRPr lang="en-US" dirty="0"/>
          </a:p>
          <a:p>
            <a:r>
              <a:rPr lang="en-US" dirty="0"/>
              <a:t>In each group, does it seem like you could be pretty accurate in describing it if you could summarize it in just 1-2 numbers instead of giving back ALL the data?</a:t>
            </a:r>
          </a:p>
        </p:txBody>
      </p:sp>
    </p:spTree>
    <p:extLst>
      <p:ext uri="{BB962C8B-B14F-4D97-AF65-F5344CB8AC3E}">
        <p14:creationId xmlns:p14="http://schemas.microsoft.com/office/powerpoint/2010/main" val="122636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Central Tendency	</a:t>
            </a:r>
          </a:p>
        </p:txBody>
      </p:sp>
      <p:sp>
        <p:nvSpPr>
          <p:cNvPr id="3" name="Content Placeholder 2"/>
          <p:cNvSpPr>
            <a:spLocks noGrp="1"/>
          </p:cNvSpPr>
          <p:nvPr>
            <p:ph sz="quarter" idx="1"/>
          </p:nvPr>
        </p:nvSpPr>
        <p:spPr/>
        <p:txBody>
          <a:bodyPr/>
          <a:lstStyle/>
          <a:p>
            <a:endParaRPr lang="en-US" dirty="0"/>
          </a:p>
          <a:p>
            <a:pPr marL="0" indent="0">
              <a:buNone/>
            </a:pPr>
            <a:r>
              <a:rPr lang="en-US" dirty="0"/>
              <a:t>If it seems like a distribution of data “bunch” – i.e., the histogram has just one bump, then a it has has a “central tendency” and we have various measures of that:</a:t>
            </a:r>
          </a:p>
          <a:p>
            <a:r>
              <a:rPr lang="en-US" dirty="0"/>
              <a:t>Mean</a:t>
            </a:r>
          </a:p>
          <a:p>
            <a:r>
              <a:rPr lang="en-US" dirty="0"/>
              <a:t>Median </a:t>
            </a:r>
          </a:p>
          <a:p>
            <a:r>
              <a:rPr lang="en-US" dirty="0"/>
              <a:t>Mode</a:t>
            </a:r>
          </a:p>
        </p:txBody>
      </p:sp>
    </p:spTree>
    <p:extLst>
      <p:ext uri="{BB962C8B-B14F-4D97-AF65-F5344CB8AC3E}">
        <p14:creationId xmlns:p14="http://schemas.microsoft.com/office/powerpoint/2010/main" val="339526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sz="quarter" idx="1"/>
          </p:nvPr>
        </p:nvSpPr>
        <p:spPr/>
        <p:txBody>
          <a:bodyPr/>
          <a:lstStyle/>
          <a:p>
            <a:r>
              <a:rPr lang="en-US" dirty="0"/>
              <a:t>Measure of Central Tendency</a:t>
            </a:r>
          </a:p>
          <a:p>
            <a:pPr lvl="1"/>
            <a:r>
              <a:rPr lang="en-US" sz="2000" dirty="0"/>
              <a:t>Value used to represent the typical or ‘average’ value in a data set</a:t>
            </a:r>
          </a:p>
          <a:p>
            <a:pPr lvl="1"/>
            <a:endParaRPr lang="en-US" sz="2000" dirty="0"/>
          </a:p>
          <a:p>
            <a:pPr lvl="1"/>
            <a:endParaRPr lang="en-US" sz="2000" dirty="0"/>
          </a:p>
          <a:p>
            <a:pPr lvl="1"/>
            <a:endParaRPr lang="en-US" sz="2000" dirty="0"/>
          </a:p>
          <a:p>
            <a:pPr lvl="1"/>
            <a:endParaRPr lang="en-US" sz="2000" dirty="0"/>
          </a:p>
          <a:p>
            <a:pPr lvl="1"/>
            <a:endParaRPr lang="en-US" sz="2000" dirty="0"/>
          </a:p>
          <a:p>
            <a:pPr>
              <a:lnSpc>
                <a:spcPct val="90000"/>
              </a:lnSpc>
            </a:pPr>
            <a:r>
              <a:rPr lang="en-US" sz="2000" b="1" dirty="0">
                <a:solidFill>
                  <a:srgbClr val="C00000"/>
                </a:solidFill>
              </a:rPr>
              <a:t>Mean: The “Average” </a:t>
            </a:r>
            <a:r>
              <a:rPr lang="en-US" sz="2000" dirty="0"/>
              <a:t>The sum of all data values divided by the number of values in the data set.                           </a:t>
            </a:r>
          </a:p>
          <a:p>
            <a:pPr algn="ctr">
              <a:lnSpc>
                <a:spcPct val="90000"/>
              </a:lnSpc>
              <a:buNone/>
            </a:pPr>
            <a:r>
              <a:rPr lang="en-US" sz="2200" dirty="0">
                <a:latin typeface="+mj-lt"/>
              </a:rPr>
              <a:t>X= (∑X)/n</a:t>
            </a:r>
            <a:r>
              <a:rPr lang="en-US" dirty="0"/>
              <a:t>	</a:t>
            </a:r>
          </a:p>
          <a:p>
            <a:pPr lvl="1">
              <a:lnSpc>
                <a:spcPct val="90000"/>
              </a:lnSpc>
              <a:buNone/>
            </a:pPr>
            <a:r>
              <a:rPr lang="en-US" sz="2400" dirty="0">
                <a:latin typeface="Calibri" pitchFamily="34" charset="0"/>
                <a:cs typeface="Calibri" pitchFamily="34" charset="0"/>
              </a:rPr>
              <a:t>                    </a:t>
            </a:r>
            <a:r>
              <a:rPr lang="en-US" sz="1800" dirty="0">
                <a:latin typeface="+mj-lt"/>
                <a:cs typeface="Calibri" pitchFamily="34" charset="0"/>
              </a:rPr>
              <a:t>∑ = sum;   X = scores;   n = number of observations in sample</a:t>
            </a:r>
            <a:endParaRPr lang="en-US" sz="2800" dirty="0"/>
          </a:p>
        </p:txBody>
      </p:sp>
      <p:sp>
        <p:nvSpPr>
          <p:cNvPr id="4" name="Text Box 8"/>
          <p:cNvSpPr txBox="1">
            <a:spLocks noChangeArrowheads="1"/>
          </p:cNvSpPr>
          <p:nvPr/>
        </p:nvSpPr>
        <p:spPr bwMode="auto">
          <a:xfrm>
            <a:off x="381000" y="2209800"/>
            <a:ext cx="8169275" cy="1754326"/>
          </a:xfrm>
          <a:prstGeom prst="rect">
            <a:avLst/>
          </a:prstGeom>
          <a:noFill/>
          <a:ln w="9525">
            <a:noFill/>
            <a:miter lim="800000"/>
            <a:headEnd/>
            <a:tailEnd/>
          </a:ln>
        </p:spPr>
        <p:txBody>
          <a:bodyPr>
            <a:prstTxWarp prst="textNoShape">
              <a:avLst/>
            </a:prstTxWarp>
            <a:spAutoFit/>
          </a:bodyPr>
          <a:lstStyle/>
          <a:p>
            <a:pPr marL="914400" lvl="1" indent="-457200">
              <a:buFont typeface="Arial" charset="0"/>
              <a:buNone/>
            </a:pPr>
            <a:endParaRPr lang="en-US" b="1" dirty="0">
              <a:solidFill>
                <a:srgbClr val="0000FF"/>
              </a:solidFill>
              <a:latin typeface="+mj-lt"/>
              <a:cs typeface="Calibri" pitchFamily="34" charset="0"/>
            </a:endParaRPr>
          </a:p>
          <a:p>
            <a:pPr marL="914400" lvl="1" indent="-457200">
              <a:buFont typeface="Arial" charset="0"/>
              <a:buNone/>
            </a:pPr>
            <a:r>
              <a:rPr lang="en-US" b="1" dirty="0">
                <a:solidFill>
                  <a:srgbClr val="0000FF"/>
                </a:solidFill>
                <a:latin typeface="+mj-lt"/>
                <a:cs typeface="Calibri" pitchFamily="34" charset="0"/>
              </a:rPr>
              <a:t>52</a:t>
            </a:r>
            <a:r>
              <a:rPr lang="en-US" b="1" dirty="0">
                <a:latin typeface="+mj-lt"/>
                <a:cs typeface="Calibri" pitchFamily="34" charset="0"/>
              </a:rPr>
              <a:t>		</a:t>
            </a:r>
            <a:r>
              <a:rPr lang="en-US" b="1" dirty="0">
                <a:solidFill>
                  <a:srgbClr val="FF6600"/>
                </a:solidFill>
                <a:latin typeface="+mj-lt"/>
                <a:cs typeface="Calibri" pitchFamily="34" charset="0"/>
              </a:rPr>
              <a:t>20		8		15	</a:t>
            </a:r>
            <a:r>
              <a:rPr lang="en-US" b="1" dirty="0">
                <a:latin typeface="+mj-lt"/>
                <a:cs typeface="Calibri" pitchFamily="34" charset="0"/>
              </a:rPr>
              <a:t>	</a:t>
            </a:r>
            <a:r>
              <a:rPr lang="en-US" b="1" dirty="0">
                <a:solidFill>
                  <a:srgbClr val="FF6600"/>
                </a:solidFill>
                <a:latin typeface="+mj-lt"/>
                <a:cs typeface="Calibri" pitchFamily="34" charset="0"/>
              </a:rPr>
              <a:t>13</a:t>
            </a:r>
            <a:r>
              <a:rPr lang="en-US" b="1" dirty="0">
                <a:latin typeface="+mj-lt"/>
                <a:cs typeface="Calibri" pitchFamily="34" charset="0"/>
              </a:rPr>
              <a:t>		</a:t>
            </a:r>
            <a:r>
              <a:rPr lang="en-US" b="1" dirty="0">
                <a:solidFill>
                  <a:srgbClr val="0000FF"/>
                </a:solidFill>
                <a:latin typeface="+mj-lt"/>
                <a:cs typeface="Calibri" pitchFamily="34" charset="0"/>
              </a:rPr>
              <a:t>47</a:t>
            </a:r>
            <a:r>
              <a:rPr lang="en-US" b="1" dirty="0">
                <a:latin typeface="+mj-lt"/>
                <a:cs typeface="Calibri" pitchFamily="34" charset="0"/>
              </a:rPr>
              <a:t>		</a:t>
            </a:r>
            <a:r>
              <a:rPr lang="en-US" b="1" dirty="0">
                <a:solidFill>
                  <a:srgbClr val="0000FF"/>
                </a:solidFill>
                <a:latin typeface="+mj-lt"/>
                <a:cs typeface="Calibri" pitchFamily="34" charset="0"/>
              </a:rPr>
              <a:t>19</a:t>
            </a:r>
            <a:r>
              <a:rPr lang="en-US" b="1" dirty="0">
                <a:latin typeface="+mj-lt"/>
                <a:cs typeface="Calibri" pitchFamily="34" charset="0"/>
              </a:rPr>
              <a:t>		</a:t>
            </a:r>
            <a:r>
              <a:rPr lang="en-US" b="1" dirty="0">
                <a:solidFill>
                  <a:srgbClr val="0000FF"/>
                </a:solidFill>
                <a:latin typeface="+mj-lt"/>
                <a:cs typeface="Calibri" pitchFamily="34" charset="0"/>
              </a:rPr>
              <a:t>91</a:t>
            </a:r>
            <a:r>
              <a:rPr lang="en-US" b="1" dirty="0">
                <a:latin typeface="+mj-lt"/>
                <a:cs typeface="Calibri" pitchFamily="34" charset="0"/>
              </a:rPr>
              <a:t>	</a:t>
            </a:r>
          </a:p>
          <a:p>
            <a:pPr marL="914400" lvl="1" indent="-457200">
              <a:buFont typeface="Arial" charset="0"/>
              <a:buNone/>
            </a:pPr>
            <a:r>
              <a:rPr lang="en-US" b="1" dirty="0">
                <a:solidFill>
                  <a:srgbClr val="FF6600"/>
                </a:solidFill>
                <a:latin typeface="+mj-lt"/>
                <a:cs typeface="Calibri" pitchFamily="34" charset="0"/>
              </a:rPr>
              <a:t>	15</a:t>
            </a:r>
            <a:r>
              <a:rPr lang="en-US" b="1" dirty="0">
                <a:latin typeface="+mj-lt"/>
                <a:cs typeface="Calibri" pitchFamily="34" charset="0"/>
              </a:rPr>
              <a:t>		</a:t>
            </a:r>
            <a:r>
              <a:rPr lang="en-US" b="1" dirty="0">
                <a:solidFill>
                  <a:srgbClr val="0000FF"/>
                </a:solidFill>
                <a:latin typeface="+mj-lt"/>
                <a:cs typeface="Calibri" pitchFamily="34" charset="0"/>
              </a:rPr>
              <a:t>64</a:t>
            </a:r>
            <a:r>
              <a:rPr lang="en-US" b="1" dirty="0">
                <a:latin typeface="+mj-lt"/>
                <a:cs typeface="Calibri" pitchFamily="34" charset="0"/>
              </a:rPr>
              <a:t>		</a:t>
            </a:r>
            <a:r>
              <a:rPr lang="en-US" b="1" dirty="0">
                <a:solidFill>
                  <a:srgbClr val="FF6600"/>
                </a:solidFill>
                <a:latin typeface="+mj-lt"/>
                <a:cs typeface="Calibri" pitchFamily="34" charset="0"/>
              </a:rPr>
              <a:t>22</a:t>
            </a:r>
            <a:r>
              <a:rPr lang="en-US" b="1" dirty="0">
                <a:latin typeface="+mj-lt"/>
                <a:cs typeface="Calibri" pitchFamily="34" charset="0"/>
              </a:rPr>
              <a:t>		</a:t>
            </a:r>
            <a:r>
              <a:rPr lang="en-US" b="1" dirty="0">
                <a:solidFill>
                  <a:srgbClr val="0000FF"/>
                </a:solidFill>
                <a:latin typeface="+mj-lt"/>
                <a:cs typeface="Calibri" pitchFamily="34" charset="0"/>
              </a:rPr>
              <a:t>43</a:t>
            </a:r>
            <a:r>
              <a:rPr lang="en-US" b="1" dirty="0">
                <a:latin typeface="+mj-lt"/>
                <a:cs typeface="Calibri" pitchFamily="34" charset="0"/>
              </a:rPr>
              <a:t>		</a:t>
            </a:r>
            <a:r>
              <a:rPr lang="en-US" b="1" dirty="0">
                <a:solidFill>
                  <a:srgbClr val="FF6600"/>
                </a:solidFill>
                <a:latin typeface="+mj-lt"/>
                <a:cs typeface="Calibri" pitchFamily="34" charset="0"/>
              </a:rPr>
              <a:t>8</a:t>
            </a:r>
            <a:r>
              <a:rPr lang="en-US" b="1" dirty="0">
                <a:latin typeface="+mj-lt"/>
                <a:cs typeface="Calibri" pitchFamily="34" charset="0"/>
              </a:rPr>
              <a:t>		</a:t>
            </a:r>
            <a:r>
              <a:rPr lang="en-US" b="1" dirty="0">
                <a:solidFill>
                  <a:srgbClr val="FF6600"/>
                </a:solidFill>
                <a:latin typeface="+mj-lt"/>
                <a:cs typeface="Calibri" pitchFamily="34" charset="0"/>
              </a:rPr>
              <a:t>15</a:t>
            </a:r>
            <a:r>
              <a:rPr lang="en-US" b="1" dirty="0">
                <a:latin typeface="+mj-lt"/>
                <a:cs typeface="Calibri" pitchFamily="34" charset="0"/>
              </a:rPr>
              <a:t>		</a:t>
            </a:r>
            <a:r>
              <a:rPr lang="en-US" b="1" dirty="0">
                <a:solidFill>
                  <a:srgbClr val="0000FF"/>
                </a:solidFill>
                <a:latin typeface="+mj-lt"/>
                <a:cs typeface="Calibri" pitchFamily="34" charset="0"/>
              </a:rPr>
              <a:t>36</a:t>
            </a:r>
            <a:r>
              <a:rPr lang="en-US" b="1" dirty="0">
                <a:latin typeface="+mj-lt"/>
                <a:cs typeface="Calibri" pitchFamily="34" charset="0"/>
              </a:rPr>
              <a:t>		</a:t>
            </a:r>
            <a:r>
              <a:rPr lang="en-US" b="1" dirty="0">
                <a:solidFill>
                  <a:srgbClr val="FF6600"/>
                </a:solidFill>
                <a:latin typeface="+mj-lt"/>
                <a:cs typeface="Calibri" pitchFamily="34" charset="0"/>
              </a:rPr>
              <a:t>8	</a:t>
            </a:r>
            <a:r>
              <a:rPr lang="en-US" b="1" dirty="0">
                <a:latin typeface="+mj-lt"/>
                <a:cs typeface="Calibri" pitchFamily="34" charset="0"/>
              </a:rPr>
              <a:t>	</a:t>
            </a:r>
            <a:r>
              <a:rPr lang="en-US" b="1" dirty="0">
                <a:solidFill>
                  <a:srgbClr val="0000FF"/>
                </a:solidFill>
                <a:latin typeface="+mj-lt"/>
                <a:cs typeface="Calibri" pitchFamily="34" charset="0"/>
              </a:rPr>
              <a:t>88</a:t>
            </a:r>
            <a:r>
              <a:rPr lang="en-US" b="1" dirty="0">
                <a:latin typeface="+mj-lt"/>
                <a:cs typeface="Calibri" pitchFamily="34" charset="0"/>
              </a:rPr>
              <a:t>		</a:t>
            </a:r>
            <a:r>
              <a:rPr lang="en-US" b="1" dirty="0">
                <a:solidFill>
                  <a:srgbClr val="FF6600"/>
                </a:solidFill>
                <a:latin typeface="+mj-lt"/>
                <a:cs typeface="Calibri" pitchFamily="34" charset="0"/>
              </a:rPr>
              <a:t>6		</a:t>
            </a:r>
            <a:r>
              <a:rPr lang="en-US" b="1" dirty="0">
                <a:solidFill>
                  <a:srgbClr val="0000FF"/>
                </a:solidFill>
                <a:latin typeface="+mj-lt"/>
                <a:cs typeface="Calibri" pitchFamily="34" charset="0"/>
              </a:rPr>
              <a:t>64</a:t>
            </a:r>
          </a:p>
        </p:txBody>
      </p:sp>
      <p:sp>
        <p:nvSpPr>
          <p:cNvPr id="9" name="Rectangle 8"/>
          <p:cNvSpPr/>
          <p:nvPr/>
        </p:nvSpPr>
        <p:spPr>
          <a:xfrm>
            <a:off x="914400" y="5715000"/>
            <a:ext cx="7620000" cy="646331"/>
          </a:xfrm>
          <a:prstGeom prst="rect">
            <a:avLst/>
          </a:prstGeom>
        </p:spPr>
        <p:txBody>
          <a:bodyPr wrap="square">
            <a:spAutoFit/>
          </a:bodyPr>
          <a:lstStyle/>
          <a:p>
            <a:r>
              <a:rPr lang="en-US" b="1" dirty="0">
                <a:solidFill>
                  <a:srgbClr val="0070C0"/>
                </a:solidFill>
              </a:rPr>
              <a:t>(52 + 47 + 19 + 91 + 64 + 43 + 36 + 88 + 64)/9 = 504/9 = 56</a:t>
            </a:r>
          </a:p>
          <a:p>
            <a:r>
              <a:rPr lang="en-US" b="1" dirty="0">
                <a:solidFill>
                  <a:srgbClr val="FF0000"/>
                </a:solidFill>
              </a:rPr>
              <a:t>(20 + 8 + 15 + 13 + 15 + 22 + 8 + 15 + 8 + 6)/10 = 130/10 = 13</a:t>
            </a:r>
            <a:endParaRPr lang="en-US" dirty="0">
              <a:solidFill>
                <a:srgbClr val="FF0000"/>
              </a:solidFill>
            </a:endParaRPr>
          </a:p>
        </p:txBody>
      </p:sp>
      <p:cxnSp>
        <p:nvCxnSpPr>
          <p:cNvPr id="10" name="Straight Connector 9"/>
          <p:cNvCxnSpPr>
            <a:cxnSpLocks/>
          </p:cNvCxnSpPr>
          <p:nvPr/>
        </p:nvCxnSpPr>
        <p:spPr>
          <a:xfrm flipH="1">
            <a:off x="3657600" y="4876800"/>
            <a:ext cx="228600" cy="0"/>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Mean to Describe Data</a:t>
            </a:r>
          </a:p>
        </p:txBody>
      </p:sp>
      <p:pic>
        <p:nvPicPr>
          <p:cNvPr id="2" name="Picture 2"/>
          <p:cNvPicPr>
            <a:picLocks noChangeAspect="1" noChangeArrowheads="1"/>
          </p:cNvPicPr>
          <p:nvPr/>
        </p:nvPicPr>
        <p:blipFill>
          <a:blip r:embed="rId2" cstate="print"/>
          <a:srcRect/>
          <a:stretch>
            <a:fillRect/>
          </a:stretch>
        </p:blipFill>
        <p:spPr bwMode="auto">
          <a:xfrm>
            <a:off x="0" y="1600200"/>
            <a:ext cx="4659842" cy="3733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343400" y="1676400"/>
            <a:ext cx="4614274" cy="3697288"/>
          </a:xfrm>
          <a:prstGeom prst="rect">
            <a:avLst/>
          </a:prstGeom>
          <a:noFill/>
          <a:ln w="9525">
            <a:noFill/>
            <a:miter lim="800000"/>
            <a:headEnd/>
            <a:tailEnd/>
          </a:ln>
          <a:effectLst/>
        </p:spPr>
      </p:pic>
      <p:sp>
        <p:nvSpPr>
          <p:cNvPr id="8" name="TextBox 7"/>
          <p:cNvSpPr txBox="1"/>
          <p:nvPr/>
        </p:nvSpPr>
        <p:spPr>
          <a:xfrm>
            <a:off x="2057400" y="5057001"/>
            <a:ext cx="819455" cy="276999"/>
          </a:xfrm>
          <a:prstGeom prst="rect">
            <a:avLst/>
          </a:prstGeom>
          <a:noFill/>
        </p:spPr>
        <p:txBody>
          <a:bodyPr wrap="none" rtlCol="0">
            <a:spAutoFit/>
          </a:bodyPr>
          <a:lstStyle/>
          <a:p>
            <a:r>
              <a:rPr lang="en-US" sz="1200" dirty="0"/>
              <a:t>(months)</a:t>
            </a:r>
          </a:p>
        </p:txBody>
      </p:sp>
      <p:sp>
        <p:nvSpPr>
          <p:cNvPr id="9" name="TextBox 8"/>
          <p:cNvSpPr txBox="1"/>
          <p:nvPr/>
        </p:nvSpPr>
        <p:spPr>
          <a:xfrm>
            <a:off x="6324600" y="5057001"/>
            <a:ext cx="819455" cy="276999"/>
          </a:xfrm>
          <a:prstGeom prst="rect">
            <a:avLst/>
          </a:prstGeom>
          <a:noFill/>
        </p:spPr>
        <p:txBody>
          <a:bodyPr wrap="none" rtlCol="0">
            <a:spAutoFit/>
          </a:bodyPr>
          <a:lstStyle/>
          <a:p>
            <a:r>
              <a:rPr lang="en-US" sz="1200" dirty="0"/>
              <a:t>(months)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8848"/>
            <a:ext cx="8534400" cy="758952"/>
          </a:xfrm>
        </p:spPr>
        <p:txBody>
          <a:bodyPr>
            <a:normAutofit fontScale="90000"/>
          </a:bodyPr>
          <a:lstStyle/>
          <a:p>
            <a:r>
              <a:rPr lang="en-US" dirty="0"/>
              <a:t>Wait, what’s a histogram?</a:t>
            </a:r>
            <a:br>
              <a:rPr lang="en-US" dirty="0"/>
            </a:br>
            <a:endParaRPr lang="en-US" dirty="0"/>
          </a:p>
        </p:txBody>
      </p:sp>
      <p:sp>
        <p:nvSpPr>
          <p:cNvPr id="5" name="Content Placeholder 4"/>
          <p:cNvSpPr>
            <a:spLocks noGrp="1"/>
          </p:cNvSpPr>
          <p:nvPr>
            <p:ph sz="quarter" idx="1"/>
          </p:nvPr>
        </p:nvSpPr>
        <p:spPr>
          <a:xfrm>
            <a:off x="304800" y="1447800"/>
            <a:ext cx="8503920" cy="4572000"/>
          </a:xfrm>
        </p:spPr>
        <p:txBody>
          <a:bodyPr/>
          <a:lstStyle/>
          <a:p>
            <a:r>
              <a:rPr lang="en-US" dirty="0"/>
              <a:t>A histogram is a display of statistical information that uses rectangles to show the how many observations there are in successive numerical intervals of equal size. </a:t>
            </a:r>
          </a:p>
          <a:p>
            <a:r>
              <a:rPr lang="en-US" dirty="0"/>
              <a:t>In the most common form of histogram, the independent variable is plotted along the horizontal axis and the dependent variable is plotted along the vertical axis. The data appears as colored or shaded rectangles of variable area.</a:t>
            </a:r>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4343400" y="1905000"/>
            <a:ext cx="4495800" cy="3602358"/>
          </a:xfrm>
          <a:prstGeom prst="rect">
            <a:avLst/>
          </a:prstGeom>
          <a:noFill/>
          <a:ln w="9525">
            <a:noFill/>
            <a:miter lim="800000"/>
            <a:headEnd/>
            <a:tailEnd/>
          </a:ln>
          <a:effectLst/>
        </p:spPr>
      </p:pic>
      <p:sp>
        <p:nvSpPr>
          <p:cNvPr id="4" name="Title 3"/>
          <p:cNvSpPr>
            <a:spLocks noGrp="1"/>
          </p:cNvSpPr>
          <p:nvPr>
            <p:ph type="title"/>
          </p:nvPr>
        </p:nvSpPr>
        <p:spPr/>
        <p:txBody>
          <a:bodyPr>
            <a:normAutofit/>
          </a:bodyPr>
          <a:lstStyle/>
          <a:p>
            <a:r>
              <a:rPr lang="en-US" dirty="0"/>
              <a:t>Selecting Bin Size</a:t>
            </a:r>
          </a:p>
        </p:txBody>
      </p:sp>
      <p:pic>
        <p:nvPicPr>
          <p:cNvPr id="1027" name="Picture 3"/>
          <p:cNvPicPr>
            <a:picLocks noChangeAspect="1" noChangeArrowheads="1"/>
          </p:cNvPicPr>
          <p:nvPr/>
        </p:nvPicPr>
        <p:blipFill>
          <a:blip r:embed="rId3" cstate="print"/>
          <a:srcRect/>
          <a:stretch>
            <a:fillRect/>
          </a:stretch>
        </p:blipFill>
        <p:spPr bwMode="auto">
          <a:xfrm>
            <a:off x="0" y="1828800"/>
            <a:ext cx="4614274" cy="3697288"/>
          </a:xfrm>
          <a:prstGeom prst="rect">
            <a:avLst/>
          </a:prstGeom>
          <a:noFill/>
          <a:ln w="9525">
            <a:noFill/>
            <a:miter lim="800000"/>
            <a:headEnd/>
            <a:tailEnd/>
          </a:ln>
          <a:effectLst/>
        </p:spPr>
      </p:pic>
      <p:sp>
        <p:nvSpPr>
          <p:cNvPr id="8" name="TextBox 7"/>
          <p:cNvSpPr txBox="1"/>
          <p:nvPr/>
        </p:nvSpPr>
        <p:spPr>
          <a:xfrm>
            <a:off x="2057400" y="5181600"/>
            <a:ext cx="819455" cy="276999"/>
          </a:xfrm>
          <a:prstGeom prst="rect">
            <a:avLst/>
          </a:prstGeom>
          <a:noFill/>
        </p:spPr>
        <p:txBody>
          <a:bodyPr wrap="none" rtlCol="0">
            <a:spAutoFit/>
          </a:bodyPr>
          <a:lstStyle/>
          <a:p>
            <a:r>
              <a:rPr lang="en-US" sz="1200" dirty="0"/>
              <a:t>(months)</a:t>
            </a:r>
          </a:p>
        </p:txBody>
      </p:sp>
      <p:sp>
        <p:nvSpPr>
          <p:cNvPr id="9" name="TextBox 8"/>
          <p:cNvSpPr txBox="1"/>
          <p:nvPr/>
        </p:nvSpPr>
        <p:spPr>
          <a:xfrm>
            <a:off x="6324600" y="5181600"/>
            <a:ext cx="819455" cy="276999"/>
          </a:xfrm>
          <a:prstGeom prst="rect">
            <a:avLst/>
          </a:prstGeom>
          <a:noFill/>
        </p:spPr>
        <p:txBody>
          <a:bodyPr wrap="none" rtlCol="0">
            <a:spAutoFit/>
          </a:bodyPr>
          <a:lstStyle/>
          <a:p>
            <a:r>
              <a:rPr lang="en-US" sz="1200" dirty="0"/>
              <a:t>(months)</a:t>
            </a:r>
          </a:p>
        </p:txBody>
      </p:sp>
      <p:sp>
        <p:nvSpPr>
          <p:cNvPr id="7" name="TextBox 6"/>
          <p:cNvSpPr txBox="1"/>
          <p:nvPr/>
        </p:nvSpPr>
        <p:spPr>
          <a:xfrm>
            <a:off x="1676400" y="6324600"/>
            <a:ext cx="5634876" cy="369332"/>
          </a:xfrm>
          <a:prstGeom prst="rect">
            <a:avLst/>
          </a:prstGeom>
          <a:noFill/>
        </p:spPr>
        <p:txBody>
          <a:bodyPr wrap="none" rtlCol="0">
            <a:spAutoFit/>
          </a:bodyPr>
          <a:lstStyle/>
          <a:p>
            <a:r>
              <a:rPr lang="en-US" dirty="0"/>
              <a:t>Selecting a good dependent variable is important, too!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found something to measure, now what?</a:t>
            </a:r>
          </a:p>
        </p:txBody>
      </p:sp>
      <p:sp>
        <p:nvSpPr>
          <p:cNvPr id="3" name="Content Placeholder 2"/>
          <p:cNvSpPr>
            <a:spLocks noGrp="1"/>
          </p:cNvSpPr>
          <p:nvPr>
            <p:ph sz="quarter" idx="1"/>
          </p:nvPr>
        </p:nvSpPr>
        <p:spPr/>
        <p:txBody>
          <a:bodyPr>
            <a:normAutofit/>
          </a:bodyPr>
          <a:lstStyle/>
          <a:p>
            <a:r>
              <a:rPr lang="en-US" dirty="0"/>
              <a:t>Quick recap:</a:t>
            </a:r>
          </a:p>
          <a:p>
            <a:pPr lvl="1"/>
            <a:r>
              <a:rPr lang="en-US" dirty="0"/>
              <a:t>Independent Variable (IV)</a:t>
            </a:r>
          </a:p>
          <a:p>
            <a:pPr lvl="1"/>
            <a:r>
              <a:rPr lang="en-US" dirty="0"/>
              <a:t>Dependent Variable (DV)</a:t>
            </a:r>
          </a:p>
          <a:p>
            <a:pPr lvl="1"/>
            <a:r>
              <a:rPr lang="en-US" dirty="0"/>
              <a:t>Confounding Variable </a:t>
            </a:r>
          </a:p>
          <a:p>
            <a:pPr lvl="1"/>
            <a:r>
              <a:rPr lang="en-US" dirty="0"/>
              <a:t>Control (if applicable)</a:t>
            </a:r>
          </a:p>
          <a:p>
            <a:pPr lvl="1"/>
            <a:r>
              <a:rPr lang="en-US" dirty="0"/>
              <a:t>Hypothesis: A testable statement about the relationship between an IV and a DV.</a:t>
            </a:r>
          </a:p>
          <a:p>
            <a:r>
              <a:rPr lang="en-US" b="1" dirty="0"/>
              <a:t>We’ve collected data on the DV, how do we begin to look at it?</a:t>
            </a:r>
          </a:p>
        </p:txBody>
      </p:sp>
      <p:pic>
        <p:nvPicPr>
          <p:cNvPr id="30722" name="Picture 2" descr="http://4.bp.blogspot.com/-sG0fxZqtoUA/TpnmOGssdlI/AAAAAAAACTg/JMuhkTTcreM/s1600/pile-of-numbers.jpg"/>
          <p:cNvPicPr>
            <a:picLocks noChangeAspect="1" noChangeArrowheads="1"/>
          </p:cNvPicPr>
          <p:nvPr/>
        </p:nvPicPr>
        <p:blipFill>
          <a:blip r:embed="rId2" cstate="print"/>
          <a:srcRect/>
          <a:stretch>
            <a:fillRect/>
          </a:stretch>
        </p:blipFill>
        <p:spPr bwMode="auto">
          <a:xfrm>
            <a:off x="5486400" y="1600200"/>
            <a:ext cx="2743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distribution</a:t>
            </a:r>
          </a:p>
        </p:txBody>
      </p:sp>
      <p:sp>
        <p:nvSpPr>
          <p:cNvPr id="3" name="Content Placeholder 2"/>
          <p:cNvSpPr>
            <a:spLocks noGrp="1"/>
          </p:cNvSpPr>
          <p:nvPr>
            <p:ph sz="quarter" idx="1"/>
          </p:nvPr>
        </p:nvSpPr>
        <p:spPr/>
        <p:txBody>
          <a:bodyPr/>
          <a:lstStyle/>
          <a:p>
            <a:r>
              <a:rPr lang="en-US" dirty="0"/>
              <a:t>Start thinking about data as a distribution of many values!</a:t>
            </a:r>
          </a:p>
        </p:txBody>
      </p:sp>
      <p:pic>
        <p:nvPicPr>
          <p:cNvPr id="4" name="Picture 4" descr="http://rchsbowman.files.wordpress.com/2009/01/010309-1504-statisticsn2.png"/>
          <p:cNvPicPr>
            <a:picLocks noChangeAspect="1" noChangeArrowheads="1"/>
          </p:cNvPicPr>
          <p:nvPr/>
        </p:nvPicPr>
        <p:blipFill>
          <a:blip r:embed="rId2" cstate="print"/>
          <a:srcRect/>
          <a:stretch>
            <a:fillRect/>
          </a:stretch>
        </p:blipFill>
        <p:spPr bwMode="auto">
          <a:xfrm>
            <a:off x="2438400" y="2667000"/>
            <a:ext cx="4114800" cy="2456896"/>
          </a:xfrm>
          <a:prstGeom prst="rect">
            <a:avLst/>
          </a:prstGeom>
          <a:noFill/>
        </p:spPr>
      </p:pic>
      <p:sp>
        <p:nvSpPr>
          <p:cNvPr id="5" name="TextBox 4"/>
          <p:cNvSpPr txBox="1"/>
          <p:nvPr/>
        </p:nvSpPr>
        <p:spPr>
          <a:xfrm>
            <a:off x="2438400" y="5181600"/>
            <a:ext cx="4114800" cy="646331"/>
          </a:xfrm>
          <a:prstGeom prst="rect">
            <a:avLst/>
          </a:prstGeom>
          <a:noFill/>
        </p:spPr>
        <p:txBody>
          <a:bodyPr wrap="square" rtlCol="0">
            <a:spAutoFit/>
          </a:bodyPr>
          <a:lstStyle/>
          <a:p>
            <a:r>
              <a:rPr lang="en-US" dirty="0"/>
              <a:t>Frequency on the y-axis and its relationship to probability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a:t>
            </a:r>
          </a:p>
        </p:txBody>
      </p:sp>
      <p:pic>
        <p:nvPicPr>
          <p:cNvPr id="4" name="Picture 3"/>
          <p:cNvPicPr>
            <a:picLocks noChangeAspect="1" noChangeArrowheads="1"/>
          </p:cNvPicPr>
          <p:nvPr/>
        </p:nvPicPr>
        <p:blipFill>
          <a:blip r:embed="rId2" cstate="print"/>
          <a:srcRect/>
          <a:stretch>
            <a:fillRect/>
          </a:stretch>
        </p:blipFill>
        <p:spPr bwMode="auto">
          <a:xfrm>
            <a:off x="228600" y="1828800"/>
            <a:ext cx="4519175" cy="3621088"/>
          </a:xfrm>
          <a:prstGeom prst="rect">
            <a:avLst/>
          </a:prstGeom>
          <a:noFill/>
          <a:ln w="9525">
            <a:noFill/>
            <a:miter lim="800000"/>
            <a:headEnd/>
            <a:tailEnd/>
          </a:ln>
          <a:effectLst/>
        </p:spPr>
      </p:pic>
      <p:sp>
        <p:nvSpPr>
          <p:cNvPr id="5" name="TextBox 4"/>
          <p:cNvSpPr txBox="1"/>
          <p:nvPr/>
        </p:nvSpPr>
        <p:spPr>
          <a:xfrm>
            <a:off x="2239765" y="5077325"/>
            <a:ext cx="808235" cy="369332"/>
          </a:xfrm>
          <a:prstGeom prst="rect">
            <a:avLst/>
          </a:prstGeom>
          <a:noFill/>
        </p:spPr>
        <p:txBody>
          <a:bodyPr wrap="none" rtlCol="0">
            <a:spAutoFit/>
          </a:bodyPr>
          <a:lstStyle/>
          <a:p>
            <a:r>
              <a:rPr lang="en-US" dirty="0"/>
              <a:t>(</a:t>
            </a:r>
            <a:r>
              <a:rPr lang="en-US" sz="1200" dirty="0"/>
              <a:t>Inches</a:t>
            </a:r>
            <a:r>
              <a:rPr lang="en-US" dirty="0"/>
              <a:t>)</a:t>
            </a:r>
          </a:p>
        </p:txBody>
      </p:sp>
      <p:pic>
        <p:nvPicPr>
          <p:cNvPr id="5122" name="Picture 2"/>
          <p:cNvPicPr>
            <a:picLocks noChangeAspect="1" noChangeArrowheads="1"/>
          </p:cNvPicPr>
          <p:nvPr/>
        </p:nvPicPr>
        <p:blipFill>
          <a:blip r:embed="rId3" cstate="print"/>
          <a:srcRect/>
          <a:stretch>
            <a:fillRect/>
          </a:stretch>
        </p:blipFill>
        <p:spPr bwMode="auto">
          <a:xfrm>
            <a:off x="4495800" y="1828800"/>
            <a:ext cx="4519613" cy="3621439"/>
          </a:xfrm>
          <a:prstGeom prst="rect">
            <a:avLst/>
          </a:prstGeom>
          <a:noFill/>
          <a:ln w="9525">
            <a:noFill/>
            <a:miter lim="800000"/>
            <a:headEnd/>
            <a:tailEnd/>
          </a:ln>
          <a:effectLst/>
        </p:spPr>
      </p:pic>
      <p:sp>
        <p:nvSpPr>
          <p:cNvPr id="7" name="TextBox 6"/>
          <p:cNvSpPr txBox="1"/>
          <p:nvPr/>
        </p:nvSpPr>
        <p:spPr>
          <a:xfrm>
            <a:off x="6497340" y="5068943"/>
            <a:ext cx="808235" cy="369332"/>
          </a:xfrm>
          <a:prstGeom prst="rect">
            <a:avLst/>
          </a:prstGeom>
          <a:noFill/>
        </p:spPr>
        <p:txBody>
          <a:bodyPr wrap="none" rtlCol="0">
            <a:spAutoFit/>
          </a:bodyPr>
          <a:lstStyle/>
          <a:p>
            <a:r>
              <a:rPr lang="en-US" dirty="0"/>
              <a:t>(</a:t>
            </a:r>
            <a:r>
              <a:rPr lang="en-US" sz="1200" dirty="0"/>
              <a:t>Inches</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sz="quarter" idx="1"/>
          </p:nvPr>
        </p:nvSpPr>
        <p:spPr>
          <a:xfrm>
            <a:off x="304800" y="1600200"/>
            <a:ext cx="8503920" cy="4572000"/>
          </a:xfrm>
        </p:spPr>
        <p:txBody>
          <a:bodyPr/>
          <a:lstStyle/>
          <a:p>
            <a:pPr lvl="1"/>
            <a:endParaRPr lang="en-US" sz="2000" dirty="0"/>
          </a:p>
          <a:p>
            <a:pPr lvl="1"/>
            <a:endParaRPr lang="en-US" sz="2000" dirty="0"/>
          </a:p>
          <a:p>
            <a:pPr lvl="1"/>
            <a:endParaRPr lang="en-US" sz="2000" dirty="0"/>
          </a:p>
          <a:p>
            <a:pPr lvl="1"/>
            <a:endParaRPr lang="en-US" sz="2000" dirty="0"/>
          </a:p>
          <a:p>
            <a:pPr lvl="1"/>
            <a:endParaRPr lang="en-US" sz="2000" dirty="0"/>
          </a:p>
          <a:p>
            <a:r>
              <a:rPr lang="en-US" sz="2000" b="1" dirty="0">
                <a:solidFill>
                  <a:srgbClr val="C00000"/>
                </a:solidFill>
              </a:rPr>
              <a:t>Median: The Middle Value.  </a:t>
            </a:r>
            <a:r>
              <a:rPr lang="en-US" sz="2000" dirty="0"/>
              <a:t>the value which separates the largest 50% of the data from the smallest 50%</a:t>
            </a:r>
          </a:p>
          <a:p>
            <a:pPr lvl="1"/>
            <a:r>
              <a:rPr lang="en-US" sz="1500" dirty="0"/>
              <a:t>For an odd number of scores: middle number</a:t>
            </a:r>
          </a:p>
          <a:p>
            <a:pPr lvl="1"/>
            <a:r>
              <a:rPr lang="en-US" sz="1500" dirty="0"/>
              <a:t>For an even number of scores: average of the two middle numbers</a:t>
            </a:r>
          </a:p>
        </p:txBody>
      </p:sp>
      <p:sp>
        <p:nvSpPr>
          <p:cNvPr id="4" name="Text Box 8"/>
          <p:cNvSpPr txBox="1">
            <a:spLocks noChangeArrowheads="1"/>
          </p:cNvSpPr>
          <p:nvPr/>
        </p:nvSpPr>
        <p:spPr bwMode="auto">
          <a:xfrm>
            <a:off x="533400" y="1524000"/>
            <a:ext cx="8169275" cy="1754326"/>
          </a:xfrm>
          <a:prstGeom prst="rect">
            <a:avLst/>
          </a:prstGeom>
          <a:noFill/>
          <a:ln w="9525">
            <a:noFill/>
            <a:miter lim="800000"/>
            <a:headEnd/>
            <a:tailEnd/>
          </a:ln>
        </p:spPr>
        <p:txBody>
          <a:bodyPr>
            <a:prstTxWarp prst="textNoShape">
              <a:avLst/>
            </a:prstTxWarp>
            <a:spAutoFit/>
          </a:bodyPr>
          <a:lstStyle/>
          <a:p>
            <a:pPr marL="914400" lvl="1" indent="-457200">
              <a:buFont typeface="Arial" charset="0"/>
              <a:buNone/>
            </a:pPr>
            <a:endParaRPr lang="en-US" b="1" dirty="0">
              <a:solidFill>
                <a:srgbClr val="0000FF"/>
              </a:solidFill>
              <a:latin typeface="+mj-lt"/>
              <a:cs typeface="Calibri" pitchFamily="34" charset="0"/>
            </a:endParaRPr>
          </a:p>
          <a:p>
            <a:pPr marL="914400" lvl="1" indent="-457200">
              <a:buFont typeface="Arial" charset="0"/>
              <a:buNone/>
            </a:pPr>
            <a:r>
              <a:rPr lang="en-US" b="1" dirty="0">
                <a:solidFill>
                  <a:srgbClr val="0000FF"/>
                </a:solidFill>
                <a:latin typeface="+mj-lt"/>
                <a:cs typeface="Calibri" pitchFamily="34" charset="0"/>
              </a:rPr>
              <a:t>52</a:t>
            </a:r>
            <a:r>
              <a:rPr lang="en-US" b="1" dirty="0">
                <a:latin typeface="+mj-lt"/>
                <a:cs typeface="Calibri" pitchFamily="34" charset="0"/>
              </a:rPr>
              <a:t>		</a:t>
            </a:r>
            <a:r>
              <a:rPr lang="en-US" b="1" dirty="0">
                <a:solidFill>
                  <a:srgbClr val="FF6600"/>
                </a:solidFill>
                <a:latin typeface="+mj-lt"/>
                <a:cs typeface="Calibri" pitchFamily="34" charset="0"/>
              </a:rPr>
              <a:t>20		8		15	</a:t>
            </a:r>
            <a:r>
              <a:rPr lang="en-US" b="1" dirty="0">
                <a:latin typeface="+mj-lt"/>
                <a:cs typeface="Calibri" pitchFamily="34" charset="0"/>
              </a:rPr>
              <a:t>	</a:t>
            </a:r>
            <a:r>
              <a:rPr lang="en-US" b="1" dirty="0">
                <a:solidFill>
                  <a:srgbClr val="FF6600"/>
                </a:solidFill>
                <a:latin typeface="+mj-lt"/>
                <a:cs typeface="Calibri" pitchFamily="34" charset="0"/>
              </a:rPr>
              <a:t>13</a:t>
            </a:r>
            <a:r>
              <a:rPr lang="en-US" b="1" dirty="0">
                <a:latin typeface="+mj-lt"/>
                <a:cs typeface="Calibri" pitchFamily="34" charset="0"/>
              </a:rPr>
              <a:t>		</a:t>
            </a:r>
            <a:r>
              <a:rPr lang="en-US" b="1" dirty="0">
                <a:solidFill>
                  <a:srgbClr val="0000FF"/>
                </a:solidFill>
                <a:latin typeface="+mj-lt"/>
                <a:cs typeface="Calibri" pitchFamily="34" charset="0"/>
              </a:rPr>
              <a:t>47</a:t>
            </a:r>
            <a:r>
              <a:rPr lang="en-US" b="1" dirty="0">
                <a:latin typeface="+mj-lt"/>
                <a:cs typeface="Calibri" pitchFamily="34" charset="0"/>
              </a:rPr>
              <a:t>		</a:t>
            </a:r>
            <a:r>
              <a:rPr lang="en-US" b="1" dirty="0">
                <a:solidFill>
                  <a:srgbClr val="0000FF"/>
                </a:solidFill>
                <a:latin typeface="+mj-lt"/>
                <a:cs typeface="Calibri" pitchFamily="34" charset="0"/>
              </a:rPr>
              <a:t>19</a:t>
            </a:r>
            <a:r>
              <a:rPr lang="en-US" b="1" dirty="0">
                <a:latin typeface="+mj-lt"/>
                <a:cs typeface="Calibri" pitchFamily="34" charset="0"/>
              </a:rPr>
              <a:t>		</a:t>
            </a:r>
            <a:r>
              <a:rPr lang="en-US" b="1" dirty="0">
                <a:solidFill>
                  <a:srgbClr val="0000FF"/>
                </a:solidFill>
                <a:latin typeface="+mj-lt"/>
                <a:cs typeface="Calibri" pitchFamily="34" charset="0"/>
              </a:rPr>
              <a:t>91</a:t>
            </a:r>
            <a:r>
              <a:rPr lang="en-US" b="1" dirty="0">
                <a:latin typeface="+mj-lt"/>
                <a:cs typeface="Calibri" pitchFamily="34" charset="0"/>
              </a:rPr>
              <a:t>	</a:t>
            </a:r>
          </a:p>
          <a:p>
            <a:pPr marL="914400" lvl="1" indent="-457200">
              <a:buFont typeface="Arial" charset="0"/>
              <a:buNone/>
            </a:pPr>
            <a:r>
              <a:rPr lang="en-US" b="1" dirty="0">
                <a:solidFill>
                  <a:srgbClr val="FF6600"/>
                </a:solidFill>
                <a:latin typeface="+mj-lt"/>
                <a:cs typeface="Calibri" pitchFamily="34" charset="0"/>
              </a:rPr>
              <a:t>	15</a:t>
            </a:r>
            <a:r>
              <a:rPr lang="en-US" b="1" dirty="0">
                <a:latin typeface="+mj-lt"/>
                <a:cs typeface="Calibri" pitchFamily="34" charset="0"/>
              </a:rPr>
              <a:t>		</a:t>
            </a:r>
            <a:r>
              <a:rPr lang="en-US" b="1" dirty="0">
                <a:solidFill>
                  <a:srgbClr val="0000FF"/>
                </a:solidFill>
                <a:latin typeface="+mj-lt"/>
                <a:cs typeface="Calibri" pitchFamily="34" charset="0"/>
              </a:rPr>
              <a:t>64</a:t>
            </a:r>
            <a:r>
              <a:rPr lang="en-US" b="1" dirty="0">
                <a:latin typeface="+mj-lt"/>
                <a:cs typeface="Calibri" pitchFamily="34" charset="0"/>
              </a:rPr>
              <a:t>		</a:t>
            </a:r>
            <a:r>
              <a:rPr lang="en-US" b="1" dirty="0">
                <a:solidFill>
                  <a:srgbClr val="FF6600"/>
                </a:solidFill>
                <a:latin typeface="+mj-lt"/>
                <a:cs typeface="Calibri" pitchFamily="34" charset="0"/>
              </a:rPr>
              <a:t>22</a:t>
            </a:r>
            <a:r>
              <a:rPr lang="en-US" b="1" dirty="0">
                <a:latin typeface="+mj-lt"/>
                <a:cs typeface="Calibri" pitchFamily="34" charset="0"/>
              </a:rPr>
              <a:t>		</a:t>
            </a:r>
            <a:r>
              <a:rPr lang="en-US" b="1" dirty="0">
                <a:solidFill>
                  <a:srgbClr val="0000FF"/>
                </a:solidFill>
                <a:latin typeface="+mj-lt"/>
                <a:cs typeface="Calibri" pitchFamily="34" charset="0"/>
              </a:rPr>
              <a:t>43</a:t>
            </a:r>
            <a:r>
              <a:rPr lang="en-US" b="1" dirty="0">
                <a:latin typeface="+mj-lt"/>
                <a:cs typeface="Calibri" pitchFamily="34" charset="0"/>
              </a:rPr>
              <a:t>		</a:t>
            </a:r>
            <a:r>
              <a:rPr lang="en-US" b="1" dirty="0">
                <a:solidFill>
                  <a:srgbClr val="FF6600"/>
                </a:solidFill>
                <a:latin typeface="+mj-lt"/>
                <a:cs typeface="Calibri" pitchFamily="34" charset="0"/>
              </a:rPr>
              <a:t>8</a:t>
            </a:r>
            <a:r>
              <a:rPr lang="en-US" b="1" dirty="0">
                <a:latin typeface="+mj-lt"/>
                <a:cs typeface="Calibri" pitchFamily="34" charset="0"/>
              </a:rPr>
              <a:t>		</a:t>
            </a:r>
            <a:r>
              <a:rPr lang="en-US" b="1" dirty="0">
                <a:solidFill>
                  <a:srgbClr val="FF6600"/>
                </a:solidFill>
                <a:latin typeface="+mj-lt"/>
                <a:cs typeface="Calibri" pitchFamily="34" charset="0"/>
              </a:rPr>
              <a:t>15</a:t>
            </a:r>
            <a:r>
              <a:rPr lang="en-US" b="1" dirty="0">
                <a:latin typeface="+mj-lt"/>
                <a:cs typeface="Calibri" pitchFamily="34" charset="0"/>
              </a:rPr>
              <a:t>		</a:t>
            </a:r>
            <a:r>
              <a:rPr lang="en-US" b="1" dirty="0">
                <a:solidFill>
                  <a:srgbClr val="0000FF"/>
                </a:solidFill>
                <a:latin typeface="+mj-lt"/>
                <a:cs typeface="Calibri" pitchFamily="34" charset="0"/>
              </a:rPr>
              <a:t>36</a:t>
            </a:r>
            <a:r>
              <a:rPr lang="en-US" b="1" dirty="0">
                <a:latin typeface="+mj-lt"/>
                <a:cs typeface="Calibri" pitchFamily="34" charset="0"/>
              </a:rPr>
              <a:t>		</a:t>
            </a:r>
            <a:r>
              <a:rPr lang="en-US" b="1" dirty="0">
                <a:solidFill>
                  <a:srgbClr val="FF6600"/>
                </a:solidFill>
                <a:latin typeface="+mj-lt"/>
                <a:cs typeface="Calibri" pitchFamily="34" charset="0"/>
              </a:rPr>
              <a:t>8	</a:t>
            </a:r>
            <a:r>
              <a:rPr lang="en-US" b="1" dirty="0">
                <a:latin typeface="+mj-lt"/>
                <a:cs typeface="Calibri" pitchFamily="34" charset="0"/>
              </a:rPr>
              <a:t>	</a:t>
            </a:r>
            <a:r>
              <a:rPr lang="en-US" b="1" dirty="0">
                <a:solidFill>
                  <a:srgbClr val="0000FF"/>
                </a:solidFill>
                <a:latin typeface="+mj-lt"/>
                <a:cs typeface="Calibri" pitchFamily="34" charset="0"/>
              </a:rPr>
              <a:t>88</a:t>
            </a:r>
            <a:r>
              <a:rPr lang="en-US" b="1" dirty="0">
                <a:latin typeface="+mj-lt"/>
                <a:cs typeface="Calibri" pitchFamily="34" charset="0"/>
              </a:rPr>
              <a:t>		</a:t>
            </a:r>
            <a:r>
              <a:rPr lang="en-US" b="1" dirty="0">
                <a:solidFill>
                  <a:srgbClr val="FF6600"/>
                </a:solidFill>
                <a:latin typeface="+mj-lt"/>
                <a:cs typeface="Calibri" pitchFamily="34" charset="0"/>
              </a:rPr>
              <a:t>6		</a:t>
            </a:r>
            <a:r>
              <a:rPr lang="en-US" b="1" dirty="0">
                <a:solidFill>
                  <a:srgbClr val="0000FF"/>
                </a:solidFill>
                <a:latin typeface="+mj-lt"/>
                <a:cs typeface="Calibri" pitchFamily="34" charset="0"/>
              </a:rPr>
              <a:t>64</a:t>
            </a:r>
          </a:p>
        </p:txBody>
      </p:sp>
      <p:sp>
        <p:nvSpPr>
          <p:cNvPr id="8" name="Rectangle 7"/>
          <p:cNvSpPr/>
          <p:nvPr/>
        </p:nvSpPr>
        <p:spPr>
          <a:xfrm>
            <a:off x="2209800" y="5029200"/>
            <a:ext cx="5029200" cy="646331"/>
          </a:xfrm>
          <a:prstGeom prst="rect">
            <a:avLst/>
          </a:prstGeom>
        </p:spPr>
        <p:txBody>
          <a:bodyPr wrap="square">
            <a:spAutoFit/>
          </a:bodyPr>
          <a:lstStyle/>
          <a:p>
            <a:pPr algn="ctr"/>
            <a:r>
              <a:rPr lang="en-US" b="1" dirty="0">
                <a:solidFill>
                  <a:srgbClr val="0070C0"/>
                </a:solidFill>
              </a:rPr>
              <a:t>19 36 43 47 </a:t>
            </a:r>
            <a:r>
              <a:rPr lang="en-US" b="1" u="sng" dirty="0">
                <a:solidFill>
                  <a:srgbClr val="0070C0"/>
                </a:solidFill>
              </a:rPr>
              <a:t>52</a:t>
            </a:r>
            <a:r>
              <a:rPr lang="en-US" b="1" dirty="0">
                <a:solidFill>
                  <a:srgbClr val="0070C0"/>
                </a:solidFill>
              </a:rPr>
              <a:t> 64 64 88 91 = 52</a:t>
            </a:r>
          </a:p>
          <a:p>
            <a:pPr algn="ctr"/>
            <a:r>
              <a:rPr lang="en-US" b="1" dirty="0">
                <a:solidFill>
                  <a:srgbClr val="FF0000"/>
                </a:solidFill>
              </a:rPr>
              <a:t>6 8 8 8 </a:t>
            </a:r>
            <a:r>
              <a:rPr lang="en-US" b="1" u="sng" dirty="0">
                <a:solidFill>
                  <a:srgbClr val="FF0000"/>
                </a:solidFill>
              </a:rPr>
              <a:t>13 15 </a:t>
            </a:r>
            <a:r>
              <a:rPr lang="en-US" b="1" dirty="0">
                <a:solidFill>
                  <a:srgbClr val="FF0000"/>
                </a:solidFill>
              </a:rPr>
              <a:t>15 15 20 22 = (15+13)/2 = 14</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the median?</a:t>
            </a:r>
          </a:p>
        </p:txBody>
      </p:sp>
      <p:pic>
        <p:nvPicPr>
          <p:cNvPr id="40962" name="Picture 2"/>
          <p:cNvPicPr>
            <a:picLocks noChangeAspect="1" noChangeArrowheads="1"/>
          </p:cNvPicPr>
          <p:nvPr/>
        </p:nvPicPr>
        <p:blipFill>
          <a:blip r:embed="rId2" cstate="print"/>
          <a:srcRect/>
          <a:stretch>
            <a:fillRect/>
          </a:stretch>
        </p:blipFill>
        <p:spPr bwMode="auto">
          <a:xfrm>
            <a:off x="1371600" y="1752600"/>
            <a:ext cx="6528435" cy="2838450"/>
          </a:xfrm>
          <a:prstGeom prst="rect">
            <a:avLst/>
          </a:prstGeom>
          <a:noFill/>
          <a:ln w="9525">
            <a:noFill/>
            <a:miter lim="800000"/>
            <a:headEnd/>
            <a:tailEnd/>
          </a:ln>
        </p:spPr>
      </p:pic>
      <p:sp>
        <p:nvSpPr>
          <p:cNvPr id="5" name="TextBox 4"/>
          <p:cNvSpPr txBox="1"/>
          <p:nvPr/>
        </p:nvSpPr>
        <p:spPr>
          <a:xfrm>
            <a:off x="3048000" y="4724400"/>
            <a:ext cx="5257800" cy="1754326"/>
          </a:xfrm>
          <a:prstGeom prst="rect">
            <a:avLst/>
          </a:prstGeom>
          <a:noFill/>
        </p:spPr>
        <p:txBody>
          <a:bodyPr wrap="square" rtlCol="0">
            <a:spAutoFit/>
          </a:bodyPr>
          <a:lstStyle/>
          <a:p>
            <a:r>
              <a:rPr lang="en-US" b="1" dirty="0">
                <a:solidFill>
                  <a:srgbClr val="0070C0"/>
                </a:solidFill>
              </a:rPr>
              <a:t>Say we had an outlier…</a:t>
            </a:r>
          </a:p>
          <a:p>
            <a:r>
              <a:rPr lang="en-US" b="1" dirty="0">
                <a:solidFill>
                  <a:srgbClr val="0070C0"/>
                </a:solidFill>
              </a:rPr>
              <a:t>9 36 43 47 </a:t>
            </a:r>
            <a:r>
              <a:rPr lang="en-US" b="1" u="sng" dirty="0">
                <a:solidFill>
                  <a:srgbClr val="0070C0"/>
                </a:solidFill>
              </a:rPr>
              <a:t>52</a:t>
            </a:r>
            <a:r>
              <a:rPr lang="en-US" b="1" dirty="0">
                <a:solidFill>
                  <a:srgbClr val="0070C0"/>
                </a:solidFill>
              </a:rPr>
              <a:t> 64 64 88 </a:t>
            </a:r>
            <a:r>
              <a:rPr lang="en-US" b="1" strike="sngStrike" dirty="0">
                <a:solidFill>
                  <a:srgbClr val="0070C0"/>
                </a:solidFill>
              </a:rPr>
              <a:t>91</a:t>
            </a:r>
            <a:r>
              <a:rPr lang="en-US" b="1" dirty="0">
                <a:solidFill>
                  <a:srgbClr val="0070C0"/>
                </a:solidFill>
              </a:rPr>
              <a:t> </a:t>
            </a:r>
            <a:r>
              <a:rPr lang="en-US" b="1" dirty="0">
                <a:solidFill>
                  <a:srgbClr val="C00000"/>
                </a:solidFill>
              </a:rPr>
              <a:t>470</a:t>
            </a:r>
          </a:p>
          <a:p>
            <a:endParaRPr lang="en-US" b="1" dirty="0">
              <a:solidFill>
                <a:srgbClr val="0070C0"/>
              </a:solidFill>
            </a:endParaRPr>
          </a:p>
          <a:p>
            <a:r>
              <a:rPr lang="en-US" b="1" dirty="0">
                <a:solidFill>
                  <a:srgbClr val="0070C0"/>
                </a:solidFill>
              </a:rPr>
              <a:t>Mean = 873/9 = 97</a:t>
            </a:r>
          </a:p>
          <a:p>
            <a:r>
              <a:rPr lang="en-US" b="1" dirty="0">
                <a:solidFill>
                  <a:srgbClr val="0070C0"/>
                </a:solidFill>
              </a:rPr>
              <a:t>Median = 52</a:t>
            </a:r>
          </a:p>
          <a:p>
            <a:pPr algn="ctr"/>
            <a:endParaRPr lang="en-US" dirty="0"/>
          </a:p>
        </p:txBody>
      </p:sp>
      <p:sp>
        <p:nvSpPr>
          <p:cNvPr id="6" name="Rounded Rectangle 5"/>
          <p:cNvSpPr/>
          <p:nvPr/>
        </p:nvSpPr>
        <p:spPr>
          <a:xfrm>
            <a:off x="5715000" y="1676400"/>
            <a:ext cx="2209800" cy="2667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p:cNvPicPr>
            <a:picLocks noChangeAspect="1" noChangeArrowheads="1"/>
          </p:cNvPicPr>
          <p:nvPr/>
        </p:nvPicPr>
        <p:blipFill>
          <a:blip r:embed="rId2" cstate="print"/>
          <a:srcRect/>
          <a:stretch>
            <a:fillRect/>
          </a:stretch>
        </p:blipFill>
        <p:spPr bwMode="auto">
          <a:xfrm>
            <a:off x="1219200" y="1524000"/>
            <a:ext cx="5991225" cy="4800600"/>
          </a:xfrm>
          <a:prstGeom prst="rect">
            <a:avLst/>
          </a:prstGeom>
          <a:noFill/>
          <a:ln w="9525">
            <a:noFill/>
            <a:miter lim="800000"/>
            <a:headEnd/>
            <a:tailEnd/>
          </a:ln>
          <a:effectLst/>
        </p:spPr>
      </p:pic>
      <p:sp>
        <p:nvSpPr>
          <p:cNvPr id="6" name="Rectangle 5"/>
          <p:cNvSpPr/>
          <p:nvPr/>
        </p:nvSpPr>
        <p:spPr>
          <a:xfrm>
            <a:off x="5715000" y="1676400"/>
            <a:ext cx="106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0400" y="1524000"/>
            <a:ext cx="17526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1600200"/>
            <a:ext cx="2971800" cy="2031325"/>
          </a:xfrm>
          <a:prstGeom prst="rect">
            <a:avLst/>
          </a:prstGeom>
        </p:spPr>
        <p:txBody>
          <a:bodyPr wrap="square">
            <a:spAutoFit/>
          </a:bodyPr>
          <a:lstStyle/>
          <a:p>
            <a:r>
              <a:rPr lang="en-US" dirty="0"/>
              <a:t>		</a:t>
            </a:r>
          </a:p>
          <a:p>
            <a:r>
              <a:rPr lang="en-US" dirty="0"/>
              <a:t>Mean	224.68	</a:t>
            </a:r>
          </a:p>
          <a:p>
            <a:r>
              <a:rPr lang="en-US" dirty="0"/>
              <a:t>Median	222.50	</a:t>
            </a:r>
          </a:p>
          <a:p>
            <a:r>
              <a:rPr lang="en-US" dirty="0"/>
              <a:t>Mode	219	</a:t>
            </a:r>
          </a:p>
          <a:p>
            <a:r>
              <a:rPr lang="en-US" dirty="0"/>
              <a:t>Std. Deviation	9.341	</a:t>
            </a:r>
          </a:p>
          <a:p>
            <a:r>
              <a:rPr lang="en-US" dirty="0"/>
              <a:t>Range	39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Some Old People to the Class</a:t>
            </a:r>
          </a:p>
        </p:txBody>
      </p:sp>
      <p:pic>
        <p:nvPicPr>
          <p:cNvPr id="45059" name="Picture 3"/>
          <p:cNvPicPr>
            <a:picLocks noChangeAspect="1" noChangeArrowheads="1"/>
          </p:cNvPicPr>
          <p:nvPr/>
        </p:nvPicPr>
        <p:blipFill>
          <a:blip r:embed="rId2" cstate="print"/>
          <a:srcRect/>
          <a:stretch>
            <a:fillRect/>
          </a:stretch>
        </p:blipFill>
        <p:spPr bwMode="auto">
          <a:xfrm>
            <a:off x="152400" y="1676400"/>
            <a:ext cx="5715000" cy="4579269"/>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5943600" y="3124200"/>
          <a:ext cx="2971799" cy="3037840"/>
        </p:xfrm>
        <a:graphic>
          <a:graphicData uri="http://schemas.openxmlformats.org/drawingml/2006/table">
            <a:tbl>
              <a:tblPr firstRow="1" bandRow="1">
                <a:tableStyleId>{5C22544A-7EE6-4342-B048-85BDC9FD1C3A}</a:tableStyleId>
              </a:tblPr>
              <a:tblGrid>
                <a:gridCol w="990599">
                  <a:extLst>
                    <a:ext uri="{9D8B030D-6E8A-4147-A177-3AD203B41FA5}">
                      <a16:colId xmlns:a16="http://schemas.microsoft.com/office/drawing/2014/main" val="20000"/>
                    </a:ext>
                  </a:extLst>
                </a:gridCol>
                <a:gridCol w="937054">
                  <a:extLst>
                    <a:ext uri="{9D8B030D-6E8A-4147-A177-3AD203B41FA5}">
                      <a16:colId xmlns:a16="http://schemas.microsoft.com/office/drawing/2014/main" val="20001"/>
                    </a:ext>
                  </a:extLst>
                </a:gridCol>
                <a:gridCol w="1044146">
                  <a:extLst>
                    <a:ext uri="{9D8B030D-6E8A-4147-A177-3AD203B41FA5}">
                      <a16:colId xmlns:a16="http://schemas.microsoft.com/office/drawing/2014/main" val="20002"/>
                    </a:ext>
                  </a:extLst>
                </a:gridCol>
              </a:tblGrid>
              <a:tr h="0">
                <a:tc>
                  <a:txBody>
                    <a:bodyPr/>
                    <a:lstStyle/>
                    <a:p>
                      <a:endParaRPr lang="en-US" dirty="0"/>
                    </a:p>
                  </a:txBody>
                  <a:tcPr/>
                </a:tc>
                <a:tc>
                  <a:txBody>
                    <a:bodyPr/>
                    <a:lstStyle/>
                    <a:p>
                      <a:r>
                        <a:rPr lang="en-US" dirty="0"/>
                        <a:t>Now</a:t>
                      </a:r>
                    </a:p>
                  </a:txBody>
                  <a:tcPr/>
                </a:tc>
                <a:tc>
                  <a:txBody>
                    <a:bodyPr/>
                    <a:lstStyle/>
                    <a:p>
                      <a:r>
                        <a:rPr lang="en-US" dirty="0"/>
                        <a:t>Before</a:t>
                      </a:r>
                      <a:r>
                        <a:rPr lang="en-US" baseline="0" dirty="0"/>
                        <a:t> Old People</a:t>
                      </a:r>
                      <a:endParaRPr lang="en-US" dirty="0"/>
                    </a:p>
                  </a:txBody>
                  <a:tcPr/>
                </a:tc>
                <a:extLst>
                  <a:ext uri="{0D108BD9-81ED-4DB2-BD59-A6C34878D82A}">
                    <a16:rowId xmlns:a16="http://schemas.microsoft.com/office/drawing/2014/main" val="10000"/>
                  </a:ext>
                </a:extLst>
              </a:tr>
              <a:tr h="370840">
                <a:tc>
                  <a:txBody>
                    <a:bodyPr/>
                    <a:lstStyle/>
                    <a:p>
                      <a:r>
                        <a:rPr lang="en-US" dirty="0"/>
                        <a:t>Mean</a:t>
                      </a:r>
                    </a:p>
                  </a:txBody>
                  <a:tcPr/>
                </a:tc>
                <a:tc>
                  <a:txBody>
                    <a:bodyPr/>
                    <a:lstStyle/>
                    <a:p>
                      <a:r>
                        <a:rPr lang="en-US" dirty="0">
                          <a:solidFill>
                            <a:srgbClr val="FF0000"/>
                          </a:solidFill>
                        </a:rPr>
                        <a:t>245.76</a:t>
                      </a:r>
                    </a:p>
                  </a:txBody>
                  <a:tcPr/>
                </a:tc>
                <a:tc>
                  <a:txBody>
                    <a:bodyPr/>
                    <a:lstStyle/>
                    <a:p>
                      <a:r>
                        <a:rPr lang="en-US" dirty="0"/>
                        <a:t>224.68</a:t>
                      </a:r>
                    </a:p>
                  </a:txBody>
                  <a:tcPr/>
                </a:tc>
                <a:extLst>
                  <a:ext uri="{0D108BD9-81ED-4DB2-BD59-A6C34878D82A}">
                    <a16:rowId xmlns:a16="http://schemas.microsoft.com/office/drawing/2014/main" val="10001"/>
                  </a:ext>
                </a:extLst>
              </a:tr>
              <a:tr h="370840">
                <a:tc>
                  <a:txBody>
                    <a:bodyPr/>
                    <a:lstStyle/>
                    <a:p>
                      <a:r>
                        <a:rPr lang="en-US" dirty="0"/>
                        <a:t>Median</a:t>
                      </a:r>
                    </a:p>
                  </a:txBody>
                  <a:tcPr/>
                </a:tc>
                <a:tc>
                  <a:txBody>
                    <a:bodyPr/>
                    <a:lstStyle/>
                    <a:p>
                      <a:r>
                        <a:rPr lang="en-US" dirty="0"/>
                        <a:t>224.00</a:t>
                      </a:r>
                    </a:p>
                  </a:txBody>
                  <a:tcPr/>
                </a:tc>
                <a:tc>
                  <a:txBody>
                    <a:bodyPr/>
                    <a:lstStyle/>
                    <a:p>
                      <a:r>
                        <a:rPr lang="en-US" dirty="0"/>
                        <a:t>222.50</a:t>
                      </a:r>
                    </a:p>
                  </a:txBody>
                  <a:tcPr/>
                </a:tc>
                <a:extLst>
                  <a:ext uri="{0D108BD9-81ED-4DB2-BD59-A6C34878D82A}">
                    <a16:rowId xmlns:a16="http://schemas.microsoft.com/office/drawing/2014/main" val="10002"/>
                  </a:ext>
                </a:extLst>
              </a:tr>
              <a:tr h="370840">
                <a:tc>
                  <a:txBody>
                    <a:bodyPr/>
                    <a:lstStyle/>
                    <a:p>
                      <a:r>
                        <a:rPr lang="en-US" dirty="0"/>
                        <a:t>Mode</a:t>
                      </a:r>
                    </a:p>
                  </a:txBody>
                  <a:tcPr/>
                </a:tc>
                <a:tc>
                  <a:txBody>
                    <a:bodyPr/>
                    <a:lstStyle/>
                    <a:p>
                      <a:r>
                        <a:rPr lang="en-US" dirty="0"/>
                        <a:t>219</a:t>
                      </a:r>
                    </a:p>
                  </a:txBody>
                  <a:tcPr/>
                </a:tc>
                <a:tc>
                  <a:txBody>
                    <a:bodyPr/>
                    <a:lstStyle/>
                    <a:p>
                      <a:r>
                        <a:rPr lang="en-US" dirty="0"/>
                        <a:t>219</a:t>
                      </a:r>
                    </a:p>
                  </a:txBody>
                  <a:tcPr/>
                </a:tc>
                <a:extLst>
                  <a:ext uri="{0D108BD9-81ED-4DB2-BD59-A6C34878D82A}">
                    <a16:rowId xmlns:a16="http://schemas.microsoft.com/office/drawing/2014/main" val="10003"/>
                  </a:ext>
                </a:extLst>
              </a:tr>
              <a:tr h="370840">
                <a:tc>
                  <a:txBody>
                    <a:bodyPr/>
                    <a:lstStyle/>
                    <a:p>
                      <a:r>
                        <a:rPr lang="en-US" dirty="0"/>
                        <a:t>Std. Dev.</a:t>
                      </a:r>
                    </a:p>
                  </a:txBody>
                  <a:tcPr/>
                </a:tc>
                <a:tc>
                  <a:txBody>
                    <a:bodyPr/>
                    <a:lstStyle/>
                    <a:p>
                      <a:r>
                        <a:rPr lang="en-US" dirty="0"/>
                        <a:t>72.622</a:t>
                      </a:r>
                    </a:p>
                  </a:txBody>
                  <a:tcPr/>
                </a:tc>
                <a:tc>
                  <a:txBody>
                    <a:bodyPr/>
                    <a:lstStyle/>
                    <a:p>
                      <a:r>
                        <a:rPr lang="en-US" dirty="0"/>
                        <a:t>9.341</a:t>
                      </a:r>
                    </a:p>
                  </a:txBody>
                  <a:tcPr/>
                </a:tc>
                <a:extLst>
                  <a:ext uri="{0D108BD9-81ED-4DB2-BD59-A6C34878D82A}">
                    <a16:rowId xmlns:a16="http://schemas.microsoft.com/office/drawing/2014/main" val="10004"/>
                  </a:ext>
                </a:extLst>
              </a:tr>
              <a:tr h="370840">
                <a:tc>
                  <a:txBody>
                    <a:bodyPr/>
                    <a:lstStyle/>
                    <a:p>
                      <a:r>
                        <a:rPr lang="en-US" dirty="0"/>
                        <a:t>Range</a:t>
                      </a:r>
                    </a:p>
                  </a:txBody>
                  <a:tcPr/>
                </a:tc>
                <a:tc>
                  <a:txBody>
                    <a:bodyPr/>
                    <a:lstStyle/>
                    <a:p>
                      <a:r>
                        <a:rPr lang="en-US" dirty="0"/>
                        <a:t>288</a:t>
                      </a:r>
                    </a:p>
                  </a:txBody>
                  <a:tcPr/>
                </a:tc>
                <a:tc>
                  <a:txBody>
                    <a:bodyPr/>
                    <a:lstStyle/>
                    <a:p>
                      <a:r>
                        <a:rPr lang="en-US" dirty="0"/>
                        <a:t>39</a:t>
                      </a:r>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6096000" y="2057400"/>
            <a:ext cx="2666999" cy="646331"/>
          </a:xfrm>
          <a:prstGeom prst="rect">
            <a:avLst/>
          </a:prstGeom>
          <a:noFill/>
        </p:spPr>
        <p:txBody>
          <a:bodyPr wrap="square" rtlCol="0">
            <a:spAutoFit/>
          </a:bodyPr>
          <a:lstStyle/>
          <a:p>
            <a:r>
              <a:rPr lang="en-US" b="1" dirty="0"/>
              <a:t>What happens when you add outliers?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dirty="0"/>
              <a:t>Height, as reported…</a:t>
            </a:r>
          </a:p>
        </p:txBody>
      </p:sp>
      <p:pic>
        <p:nvPicPr>
          <p:cNvPr id="2050" name="Picture 2"/>
          <p:cNvPicPr>
            <a:picLocks noChangeAspect="1" noChangeArrowheads="1"/>
          </p:cNvPicPr>
          <p:nvPr/>
        </p:nvPicPr>
        <p:blipFill>
          <a:blip r:embed="rId2" cstate="print"/>
          <a:srcRect/>
          <a:stretch>
            <a:fillRect/>
          </a:stretch>
        </p:blipFill>
        <p:spPr bwMode="auto">
          <a:xfrm>
            <a:off x="228600" y="1924250"/>
            <a:ext cx="4469644" cy="3581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4624825" y="1905000"/>
            <a:ext cx="4519175" cy="362108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70A2-DAC2-8448-9B46-75C76364A26C}"/>
              </a:ext>
            </a:extLst>
          </p:cNvPr>
          <p:cNvSpPr>
            <a:spLocks noGrp="1"/>
          </p:cNvSpPr>
          <p:nvPr>
            <p:ph type="title"/>
          </p:nvPr>
        </p:nvSpPr>
        <p:spPr>
          <a:xfrm>
            <a:off x="286544" y="304800"/>
            <a:ext cx="8534400" cy="758952"/>
          </a:xfrm>
        </p:spPr>
        <p:txBody>
          <a:bodyPr>
            <a:normAutofit fontScale="90000"/>
          </a:bodyPr>
          <a:lstStyle/>
          <a:p>
            <a:r>
              <a:rPr lang="en-US" dirty="0"/>
              <a:t>Use the median for highly skewed distributions where the mean is really “not typical”</a:t>
            </a:r>
          </a:p>
        </p:txBody>
      </p:sp>
      <p:pic>
        <p:nvPicPr>
          <p:cNvPr id="5" name="Content Placeholder 4">
            <a:extLst>
              <a:ext uri="{FF2B5EF4-FFF2-40B4-BE49-F238E27FC236}">
                <a16:creationId xmlns:a16="http://schemas.microsoft.com/office/drawing/2014/main" id="{482A76C8-DE15-7348-90DD-7881E9DA054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731" y="1527175"/>
            <a:ext cx="6820026" cy="4572000"/>
          </a:xfrm>
        </p:spPr>
      </p:pic>
    </p:spTree>
    <p:extLst>
      <p:ext uri="{BB962C8B-B14F-4D97-AF65-F5344CB8AC3E}">
        <p14:creationId xmlns:p14="http://schemas.microsoft.com/office/powerpoint/2010/main" val="428974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sz="quarter" idx="1"/>
          </p:nvPr>
        </p:nvSpPr>
        <p:spPr/>
        <p:txBody>
          <a:bodyPr/>
          <a:lstStyle/>
          <a:p>
            <a:pPr lvl="1"/>
            <a:endParaRPr lang="en-US" sz="2000" dirty="0"/>
          </a:p>
          <a:p>
            <a:pPr lvl="1"/>
            <a:endParaRPr lang="en-US" sz="2000" dirty="0"/>
          </a:p>
          <a:p>
            <a:pPr lvl="1"/>
            <a:endParaRPr lang="en-US" sz="2000" dirty="0"/>
          </a:p>
          <a:p>
            <a:pPr lvl="1"/>
            <a:endParaRPr lang="en-US" sz="2000" dirty="0"/>
          </a:p>
          <a:p>
            <a:pPr lvl="1"/>
            <a:endParaRPr lang="en-US" sz="2000" dirty="0"/>
          </a:p>
          <a:p>
            <a:pPr>
              <a:lnSpc>
                <a:spcPct val="90000"/>
              </a:lnSpc>
            </a:pPr>
            <a:r>
              <a:rPr lang="en-US" sz="2000" b="1" dirty="0">
                <a:solidFill>
                  <a:srgbClr val="C00000"/>
                </a:solidFill>
              </a:rPr>
              <a:t>Mode: The most common.  </a:t>
            </a:r>
            <a:r>
              <a:rPr lang="en-US" sz="2000" dirty="0"/>
              <a:t>The value (or values) which appears most frequently in the data set.</a:t>
            </a:r>
          </a:p>
          <a:p>
            <a:pPr lvl="1">
              <a:lnSpc>
                <a:spcPct val="90000"/>
              </a:lnSpc>
            </a:pPr>
            <a:r>
              <a:rPr lang="en-US" sz="1300" dirty="0">
                <a:cs typeface="Calibri" pitchFamily="34" charset="0"/>
              </a:rPr>
              <a:t>If no data point is repeated, we can say that there is no mode.</a:t>
            </a:r>
          </a:p>
          <a:p>
            <a:endParaRPr lang="en-US" sz="2800" dirty="0"/>
          </a:p>
        </p:txBody>
      </p:sp>
      <p:sp>
        <p:nvSpPr>
          <p:cNvPr id="4" name="Text Box 8"/>
          <p:cNvSpPr txBox="1">
            <a:spLocks noChangeArrowheads="1"/>
          </p:cNvSpPr>
          <p:nvPr/>
        </p:nvSpPr>
        <p:spPr bwMode="auto">
          <a:xfrm>
            <a:off x="457200" y="1600200"/>
            <a:ext cx="8169275" cy="1754326"/>
          </a:xfrm>
          <a:prstGeom prst="rect">
            <a:avLst/>
          </a:prstGeom>
          <a:noFill/>
          <a:ln w="9525">
            <a:noFill/>
            <a:miter lim="800000"/>
            <a:headEnd/>
            <a:tailEnd/>
          </a:ln>
        </p:spPr>
        <p:txBody>
          <a:bodyPr>
            <a:prstTxWarp prst="textNoShape">
              <a:avLst/>
            </a:prstTxWarp>
            <a:spAutoFit/>
          </a:bodyPr>
          <a:lstStyle/>
          <a:p>
            <a:pPr marL="914400" lvl="1" indent="-457200">
              <a:buFont typeface="Arial" charset="0"/>
              <a:buNone/>
            </a:pPr>
            <a:endParaRPr lang="en-US" b="1" dirty="0">
              <a:solidFill>
                <a:srgbClr val="0000FF"/>
              </a:solidFill>
              <a:latin typeface="+mj-lt"/>
              <a:cs typeface="Calibri" pitchFamily="34" charset="0"/>
            </a:endParaRPr>
          </a:p>
          <a:p>
            <a:pPr marL="914400" lvl="1" indent="-457200">
              <a:buFont typeface="Arial" charset="0"/>
              <a:buNone/>
            </a:pPr>
            <a:r>
              <a:rPr lang="en-US" b="1" dirty="0">
                <a:solidFill>
                  <a:srgbClr val="0000FF"/>
                </a:solidFill>
                <a:latin typeface="+mj-lt"/>
                <a:cs typeface="Calibri" pitchFamily="34" charset="0"/>
              </a:rPr>
              <a:t>52</a:t>
            </a:r>
            <a:r>
              <a:rPr lang="en-US" b="1" dirty="0">
                <a:latin typeface="+mj-lt"/>
                <a:cs typeface="Calibri" pitchFamily="34" charset="0"/>
              </a:rPr>
              <a:t>		</a:t>
            </a:r>
            <a:r>
              <a:rPr lang="en-US" b="1" dirty="0">
                <a:solidFill>
                  <a:srgbClr val="FF6600"/>
                </a:solidFill>
                <a:latin typeface="+mj-lt"/>
                <a:cs typeface="Calibri" pitchFamily="34" charset="0"/>
              </a:rPr>
              <a:t>20		8		15	</a:t>
            </a:r>
            <a:r>
              <a:rPr lang="en-US" b="1" dirty="0">
                <a:latin typeface="+mj-lt"/>
                <a:cs typeface="Calibri" pitchFamily="34" charset="0"/>
              </a:rPr>
              <a:t>	</a:t>
            </a:r>
            <a:r>
              <a:rPr lang="en-US" b="1" dirty="0">
                <a:solidFill>
                  <a:srgbClr val="FF6600"/>
                </a:solidFill>
                <a:latin typeface="+mj-lt"/>
                <a:cs typeface="Calibri" pitchFamily="34" charset="0"/>
              </a:rPr>
              <a:t>13</a:t>
            </a:r>
            <a:r>
              <a:rPr lang="en-US" b="1" dirty="0">
                <a:latin typeface="+mj-lt"/>
                <a:cs typeface="Calibri" pitchFamily="34" charset="0"/>
              </a:rPr>
              <a:t>		</a:t>
            </a:r>
            <a:r>
              <a:rPr lang="en-US" b="1" dirty="0">
                <a:solidFill>
                  <a:srgbClr val="0000FF"/>
                </a:solidFill>
                <a:latin typeface="+mj-lt"/>
                <a:cs typeface="Calibri" pitchFamily="34" charset="0"/>
              </a:rPr>
              <a:t>47</a:t>
            </a:r>
            <a:r>
              <a:rPr lang="en-US" b="1" dirty="0">
                <a:latin typeface="+mj-lt"/>
                <a:cs typeface="Calibri" pitchFamily="34" charset="0"/>
              </a:rPr>
              <a:t>		</a:t>
            </a:r>
            <a:r>
              <a:rPr lang="en-US" b="1" dirty="0">
                <a:solidFill>
                  <a:srgbClr val="0000FF"/>
                </a:solidFill>
                <a:latin typeface="+mj-lt"/>
                <a:cs typeface="Calibri" pitchFamily="34" charset="0"/>
              </a:rPr>
              <a:t>19</a:t>
            </a:r>
            <a:r>
              <a:rPr lang="en-US" b="1" dirty="0">
                <a:latin typeface="+mj-lt"/>
                <a:cs typeface="Calibri" pitchFamily="34" charset="0"/>
              </a:rPr>
              <a:t>		</a:t>
            </a:r>
            <a:r>
              <a:rPr lang="en-US" b="1" dirty="0">
                <a:solidFill>
                  <a:srgbClr val="0000FF"/>
                </a:solidFill>
                <a:latin typeface="+mj-lt"/>
                <a:cs typeface="Calibri" pitchFamily="34" charset="0"/>
              </a:rPr>
              <a:t>91</a:t>
            </a:r>
            <a:r>
              <a:rPr lang="en-US" b="1" dirty="0">
                <a:latin typeface="+mj-lt"/>
                <a:cs typeface="Calibri" pitchFamily="34" charset="0"/>
              </a:rPr>
              <a:t>	</a:t>
            </a:r>
          </a:p>
          <a:p>
            <a:pPr marL="914400" lvl="1" indent="-457200">
              <a:buFont typeface="Arial" charset="0"/>
              <a:buNone/>
            </a:pPr>
            <a:r>
              <a:rPr lang="en-US" b="1" dirty="0">
                <a:solidFill>
                  <a:srgbClr val="FF6600"/>
                </a:solidFill>
                <a:latin typeface="+mj-lt"/>
                <a:cs typeface="Calibri" pitchFamily="34" charset="0"/>
              </a:rPr>
              <a:t>	15</a:t>
            </a:r>
            <a:r>
              <a:rPr lang="en-US" b="1" dirty="0">
                <a:latin typeface="+mj-lt"/>
                <a:cs typeface="Calibri" pitchFamily="34" charset="0"/>
              </a:rPr>
              <a:t>		</a:t>
            </a:r>
            <a:r>
              <a:rPr lang="en-US" b="1" dirty="0">
                <a:solidFill>
                  <a:srgbClr val="0000FF"/>
                </a:solidFill>
                <a:latin typeface="+mj-lt"/>
                <a:cs typeface="Calibri" pitchFamily="34" charset="0"/>
              </a:rPr>
              <a:t>64</a:t>
            </a:r>
            <a:r>
              <a:rPr lang="en-US" b="1" dirty="0">
                <a:latin typeface="+mj-lt"/>
                <a:cs typeface="Calibri" pitchFamily="34" charset="0"/>
              </a:rPr>
              <a:t>		</a:t>
            </a:r>
            <a:r>
              <a:rPr lang="en-US" b="1" dirty="0">
                <a:solidFill>
                  <a:srgbClr val="FF6600"/>
                </a:solidFill>
                <a:latin typeface="+mj-lt"/>
                <a:cs typeface="Calibri" pitchFamily="34" charset="0"/>
              </a:rPr>
              <a:t>22</a:t>
            </a:r>
            <a:r>
              <a:rPr lang="en-US" b="1" dirty="0">
                <a:latin typeface="+mj-lt"/>
                <a:cs typeface="Calibri" pitchFamily="34" charset="0"/>
              </a:rPr>
              <a:t>		</a:t>
            </a:r>
            <a:r>
              <a:rPr lang="en-US" b="1" dirty="0">
                <a:solidFill>
                  <a:srgbClr val="0000FF"/>
                </a:solidFill>
                <a:latin typeface="+mj-lt"/>
                <a:cs typeface="Calibri" pitchFamily="34" charset="0"/>
              </a:rPr>
              <a:t>43</a:t>
            </a:r>
            <a:r>
              <a:rPr lang="en-US" b="1" dirty="0">
                <a:latin typeface="+mj-lt"/>
                <a:cs typeface="Calibri" pitchFamily="34" charset="0"/>
              </a:rPr>
              <a:t>		</a:t>
            </a:r>
            <a:r>
              <a:rPr lang="en-US" b="1" dirty="0">
                <a:solidFill>
                  <a:srgbClr val="FF6600"/>
                </a:solidFill>
                <a:latin typeface="+mj-lt"/>
                <a:cs typeface="Calibri" pitchFamily="34" charset="0"/>
              </a:rPr>
              <a:t>8</a:t>
            </a:r>
            <a:r>
              <a:rPr lang="en-US" b="1" dirty="0">
                <a:latin typeface="+mj-lt"/>
                <a:cs typeface="Calibri" pitchFamily="34" charset="0"/>
              </a:rPr>
              <a:t>		</a:t>
            </a:r>
            <a:r>
              <a:rPr lang="en-US" b="1" dirty="0">
                <a:solidFill>
                  <a:srgbClr val="FF6600"/>
                </a:solidFill>
                <a:latin typeface="+mj-lt"/>
                <a:cs typeface="Calibri" pitchFamily="34" charset="0"/>
              </a:rPr>
              <a:t>15</a:t>
            </a:r>
            <a:r>
              <a:rPr lang="en-US" b="1" dirty="0">
                <a:latin typeface="+mj-lt"/>
                <a:cs typeface="Calibri" pitchFamily="34" charset="0"/>
              </a:rPr>
              <a:t>		</a:t>
            </a:r>
            <a:r>
              <a:rPr lang="en-US" b="1" dirty="0">
                <a:solidFill>
                  <a:srgbClr val="0000FF"/>
                </a:solidFill>
                <a:latin typeface="+mj-lt"/>
                <a:cs typeface="Calibri" pitchFamily="34" charset="0"/>
              </a:rPr>
              <a:t>36</a:t>
            </a:r>
            <a:r>
              <a:rPr lang="en-US" b="1" dirty="0">
                <a:latin typeface="+mj-lt"/>
                <a:cs typeface="Calibri" pitchFamily="34" charset="0"/>
              </a:rPr>
              <a:t>		</a:t>
            </a:r>
            <a:r>
              <a:rPr lang="en-US" b="1" dirty="0">
                <a:solidFill>
                  <a:srgbClr val="FF6600"/>
                </a:solidFill>
                <a:latin typeface="+mj-lt"/>
                <a:cs typeface="Calibri" pitchFamily="34" charset="0"/>
              </a:rPr>
              <a:t>8	</a:t>
            </a:r>
            <a:r>
              <a:rPr lang="en-US" b="1" dirty="0">
                <a:latin typeface="+mj-lt"/>
                <a:cs typeface="Calibri" pitchFamily="34" charset="0"/>
              </a:rPr>
              <a:t>	</a:t>
            </a:r>
            <a:r>
              <a:rPr lang="en-US" b="1" dirty="0">
                <a:solidFill>
                  <a:srgbClr val="0000FF"/>
                </a:solidFill>
                <a:latin typeface="+mj-lt"/>
                <a:cs typeface="Calibri" pitchFamily="34" charset="0"/>
              </a:rPr>
              <a:t>88</a:t>
            </a:r>
            <a:r>
              <a:rPr lang="en-US" b="1" dirty="0">
                <a:latin typeface="+mj-lt"/>
                <a:cs typeface="Calibri" pitchFamily="34" charset="0"/>
              </a:rPr>
              <a:t>		</a:t>
            </a:r>
            <a:r>
              <a:rPr lang="en-US" b="1" dirty="0">
                <a:solidFill>
                  <a:srgbClr val="FF6600"/>
                </a:solidFill>
                <a:latin typeface="+mj-lt"/>
                <a:cs typeface="Calibri" pitchFamily="34" charset="0"/>
              </a:rPr>
              <a:t>6		</a:t>
            </a:r>
            <a:r>
              <a:rPr lang="en-US" b="1" dirty="0">
                <a:solidFill>
                  <a:srgbClr val="0000FF"/>
                </a:solidFill>
                <a:latin typeface="+mj-lt"/>
                <a:cs typeface="Calibri" pitchFamily="34" charset="0"/>
              </a:rPr>
              <a:t>64</a:t>
            </a:r>
          </a:p>
        </p:txBody>
      </p:sp>
      <p:sp>
        <p:nvSpPr>
          <p:cNvPr id="8" name="Rectangle 7"/>
          <p:cNvSpPr/>
          <p:nvPr/>
        </p:nvSpPr>
        <p:spPr>
          <a:xfrm>
            <a:off x="2514600" y="4876800"/>
            <a:ext cx="4572000" cy="830997"/>
          </a:xfrm>
          <a:prstGeom prst="rect">
            <a:avLst/>
          </a:prstGeom>
        </p:spPr>
        <p:txBody>
          <a:bodyPr>
            <a:spAutoFit/>
          </a:bodyPr>
          <a:lstStyle/>
          <a:p>
            <a:pPr algn="ctr"/>
            <a:r>
              <a:rPr lang="en-US" sz="2400" b="1" dirty="0">
                <a:solidFill>
                  <a:srgbClr val="0070C0"/>
                </a:solidFill>
              </a:rPr>
              <a:t>19 36 43 47 52 </a:t>
            </a:r>
            <a:r>
              <a:rPr lang="en-US" sz="2400" b="1" u="sng" dirty="0">
                <a:solidFill>
                  <a:srgbClr val="0070C0"/>
                </a:solidFill>
              </a:rPr>
              <a:t>64 64 </a:t>
            </a:r>
            <a:r>
              <a:rPr lang="en-US" sz="2400" b="1" dirty="0">
                <a:solidFill>
                  <a:srgbClr val="0070C0"/>
                </a:solidFill>
              </a:rPr>
              <a:t>88 91</a:t>
            </a:r>
          </a:p>
          <a:p>
            <a:pPr algn="ctr"/>
            <a:r>
              <a:rPr lang="en-US" sz="2400" b="1" dirty="0">
                <a:solidFill>
                  <a:srgbClr val="FF0000"/>
                </a:solidFill>
              </a:rPr>
              <a:t>6 </a:t>
            </a:r>
            <a:r>
              <a:rPr lang="en-US" sz="2400" b="1" u="sng" dirty="0">
                <a:solidFill>
                  <a:srgbClr val="FF0000"/>
                </a:solidFill>
              </a:rPr>
              <a:t>8 8 8 </a:t>
            </a:r>
            <a:r>
              <a:rPr lang="en-US" sz="2400" b="1" dirty="0">
                <a:solidFill>
                  <a:srgbClr val="FF0000"/>
                </a:solidFill>
              </a:rPr>
              <a:t>13 </a:t>
            </a:r>
            <a:r>
              <a:rPr lang="en-US" sz="2400" b="1" u="sng" dirty="0">
                <a:solidFill>
                  <a:srgbClr val="FF0000"/>
                </a:solidFill>
              </a:rPr>
              <a:t>15 15 15 </a:t>
            </a:r>
            <a:r>
              <a:rPr lang="en-US" sz="2400" b="1" dirty="0">
                <a:solidFill>
                  <a:srgbClr val="FF0000"/>
                </a:solidFill>
              </a:rPr>
              <a:t>20 22</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the Mode</a:t>
            </a:r>
          </a:p>
        </p:txBody>
      </p:sp>
      <p:sp>
        <p:nvSpPr>
          <p:cNvPr id="5" name="TextBox 4"/>
          <p:cNvSpPr txBox="1"/>
          <p:nvPr/>
        </p:nvSpPr>
        <p:spPr>
          <a:xfrm>
            <a:off x="6553200" y="1600200"/>
            <a:ext cx="2209800" cy="4801314"/>
          </a:xfrm>
          <a:prstGeom prst="rect">
            <a:avLst/>
          </a:prstGeom>
          <a:noFill/>
        </p:spPr>
        <p:txBody>
          <a:bodyPr wrap="square" rtlCol="0">
            <a:spAutoFit/>
          </a:bodyPr>
          <a:lstStyle/>
          <a:p>
            <a:r>
              <a:rPr lang="en-US" dirty="0"/>
              <a:t>Categorical Data!</a:t>
            </a:r>
          </a:p>
          <a:p>
            <a:endParaRPr lang="en-US" dirty="0"/>
          </a:p>
          <a:p>
            <a:r>
              <a:rPr lang="en-US" dirty="0"/>
              <a:t>Unlike height or weight, categories are arbitrarily related to each other.</a:t>
            </a:r>
          </a:p>
          <a:p>
            <a:endParaRPr lang="en-US" dirty="0"/>
          </a:p>
          <a:p>
            <a:r>
              <a:rPr lang="en-US" dirty="0"/>
              <a:t>You can’t describe a “mean” favorite color.</a:t>
            </a:r>
          </a:p>
          <a:p>
            <a:endParaRPr lang="en-US" dirty="0"/>
          </a:p>
          <a:p>
            <a:r>
              <a:rPr lang="en-US" dirty="0"/>
              <a:t>You can’t find a median because there is no logical order to the categories.</a:t>
            </a:r>
          </a:p>
        </p:txBody>
      </p:sp>
      <p:pic>
        <p:nvPicPr>
          <p:cNvPr id="3" name="Picture 2"/>
          <p:cNvPicPr>
            <a:picLocks noChangeAspect="1" noChangeArrowheads="1"/>
          </p:cNvPicPr>
          <p:nvPr/>
        </p:nvPicPr>
        <p:blipFill>
          <a:blip r:embed="rId2" cstate="print"/>
          <a:srcRect/>
          <a:stretch>
            <a:fillRect/>
          </a:stretch>
        </p:blipFill>
        <p:spPr bwMode="auto">
          <a:xfrm>
            <a:off x="152400" y="1447800"/>
            <a:ext cx="5991225" cy="4800600"/>
          </a:xfrm>
          <a:prstGeom prst="rect">
            <a:avLst/>
          </a:prstGeom>
          <a:noFill/>
          <a:ln w="9525">
            <a:noFill/>
            <a:miter lim="800000"/>
            <a:headEnd/>
            <a:tailEnd/>
          </a:ln>
          <a:effectLst/>
        </p:spPr>
      </p:pic>
      <p:sp>
        <p:nvSpPr>
          <p:cNvPr id="6" name="TextBox 5"/>
          <p:cNvSpPr txBox="1"/>
          <p:nvPr/>
        </p:nvSpPr>
        <p:spPr>
          <a:xfrm>
            <a:off x="685800" y="5715000"/>
            <a:ext cx="5181600" cy="200055"/>
          </a:xfrm>
          <a:prstGeom prst="rect">
            <a:avLst/>
          </a:prstGeom>
          <a:solidFill>
            <a:schemeClr val="bg1"/>
          </a:solidFill>
        </p:spPr>
        <p:txBody>
          <a:bodyPr wrap="square" rtlCol="0">
            <a:spAutoFit/>
          </a:bodyPr>
          <a:lstStyle/>
          <a:p>
            <a:r>
              <a:rPr lang="en-US" sz="700" dirty="0"/>
              <a:t>                             Red   orange   yellow  green      blue   indigo   purple                pink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sz="quarter" idx="1"/>
          </p:nvPr>
        </p:nvSpPr>
        <p:spPr>
          <a:xfrm>
            <a:off x="301752" y="1527048"/>
            <a:ext cx="8503920" cy="2587752"/>
          </a:xfrm>
        </p:spPr>
        <p:txBody>
          <a:bodyPr>
            <a:normAutofit fontScale="92500" lnSpcReduction="10000"/>
          </a:bodyPr>
          <a:lstStyle/>
          <a:p>
            <a:r>
              <a:rPr lang="en-US" dirty="0"/>
              <a:t>Statistics</a:t>
            </a:r>
          </a:p>
          <a:p>
            <a:pPr lvl="1"/>
            <a:r>
              <a:rPr lang="en-US" dirty="0"/>
              <a:t>A branch of mathematics concerned with the </a:t>
            </a:r>
            <a:r>
              <a:rPr lang="en-US" b="1" dirty="0"/>
              <a:t>collection &amp; </a:t>
            </a:r>
            <a:r>
              <a:rPr lang="en-US" b="1" u="sng" dirty="0"/>
              <a:t>interpretation</a:t>
            </a:r>
            <a:r>
              <a:rPr lang="en-US" b="1" dirty="0"/>
              <a:t> of data</a:t>
            </a:r>
          </a:p>
          <a:p>
            <a:pPr lvl="1"/>
            <a:r>
              <a:rPr lang="en-US" dirty="0"/>
              <a:t>Numbers or values that help describe the characteristics of a specific group</a:t>
            </a:r>
          </a:p>
          <a:p>
            <a:r>
              <a:rPr lang="en-US" dirty="0"/>
              <a:t>In order to draw conclusions, we must be able to analyze our data in a </a:t>
            </a:r>
            <a:r>
              <a:rPr lang="en-US" b="1" dirty="0"/>
              <a:t>consistent</a:t>
            </a:r>
            <a:r>
              <a:rPr lang="en-US" dirty="0"/>
              <a:t> and </a:t>
            </a:r>
            <a:r>
              <a:rPr lang="en-US" b="1" dirty="0"/>
              <a:t>objective</a:t>
            </a:r>
            <a:r>
              <a:rPr lang="en-US" dirty="0"/>
              <a:t> way!</a:t>
            </a:r>
          </a:p>
          <a:p>
            <a:endParaRPr lang="en-US" dirty="0"/>
          </a:p>
        </p:txBody>
      </p:sp>
      <p:pic>
        <p:nvPicPr>
          <p:cNvPr id="6" name="Picture 5"/>
          <p:cNvPicPr>
            <a:picLocks noChangeAspect="1"/>
          </p:cNvPicPr>
          <p:nvPr/>
        </p:nvPicPr>
        <p:blipFill>
          <a:blip r:embed="rId3"/>
          <a:stretch>
            <a:fillRect/>
          </a:stretch>
        </p:blipFill>
        <p:spPr>
          <a:xfrm>
            <a:off x="3429000" y="3962400"/>
            <a:ext cx="2255896" cy="208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00BF-1628-8844-A678-1F30055287E3}"/>
              </a:ext>
            </a:extLst>
          </p:cNvPr>
          <p:cNvSpPr>
            <a:spLocks noGrp="1"/>
          </p:cNvSpPr>
          <p:nvPr>
            <p:ph type="title"/>
          </p:nvPr>
        </p:nvSpPr>
        <p:spPr>
          <a:xfrm>
            <a:off x="609600" y="304800"/>
            <a:ext cx="8534400" cy="758952"/>
          </a:xfrm>
        </p:spPr>
        <p:txBody>
          <a:bodyPr>
            <a:normAutofit/>
          </a:bodyPr>
          <a:lstStyle/>
          <a:p>
            <a:r>
              <a:rPr lang="en-US" dirty="0"/>
              <a:t>The mode is also useful</a:t>
            </a:r>
          </a:p>
        </p:txBody>
      </p:sp>
      <p:sp>
        <p:nvSpPr>
          <p:cNvPr id="3" name="Content Placeholder 2">
            <a:extLst>
              <a:ext uri="{FF2B5EF4-FFF2-40B4-BE49-F238E27FC236}">
                <a16:creationId xmlns:a16="http://schemas.microsoft.com/office/drawing/2014/main" id="{E5E9405F-EFBA-E042-BB75-3EB336097613}"/>
              </a:ext>
            </a:extLst>
          </p:cNvPr>
          <p:cNvSpPr>
            <a:spLocks noGrp="1"/>
          </p:cNvSpPr>
          <p:nvPr>
            <p:ph sz="quarter" idx="1"/>
          </p:nvPr>
        </p:nvSpPr>
        <p:spPr/>
        <p:txBody>
          <a:bodyPr/>
          <a:lstStyle/>
          <a:p>
            <a:r>
              <a:rPr lang="en-US" dirty="0"/>
              <a:t>when there is nearly no variance.</a:t>
            </a:r>
          </a:p>
          <a:p>
            <a:pPr marL="0" indent="0">
              <a:buNone/>
            </a:pPr>
            <a:endParaRPr lang="en-US" dirty="0"/>
          </a:p>
          <a:p>
            <a:pPr marL="0" indent="0">
              <a:buNone/>
            </a:pPr>
            <a:r>
              <a:rPr lang="en-US" dirty="0"/>
              <a:t>Of the students, sampled, the modal number of credit-hours carried was 15.</a:t>
            </a:r>
          </a:p>
        </p:txBody>
      </p:sp>
    </p:spTree>
    <p:extLst>
      <p:ext uri="{BB962C8B-B14F-4D97-AF65-F5344CB8AC3E}">
        <p14:creationId xmlns:p14="http://schemas.microsoft.com/office/powerpoint/2010/main" val="42877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Distribution</a:t>
            </a:r>
          </a:p>
        </p:txBody>
      </p:sp>
      <p:pic>
        <p:nvPicPr>
          <p:cNvPr id="6" name="Picture 5"/>
          <p:cNvPicPr>
            <a:picLocks noChangeAspect="1"/>
          </p:cNvPicPr>
          <p:nvPr/>
        </p:nvPicPr>
        <p:blipFill>
          <a:blip r:embed="rId2"/>
          <a:stretch>
            <a:fillRect/>
          </a:stretch>
        </p:blipFill>
        <p:spPr>
          <a:xfrm>
            <a:off x="0" y="1447800"/>
            <a:ext cx="9144000" cy="4657117"/>
          </a:xfrm>
          <a:prstGeom prst="rect">
            <a:avLst/>
          </a:prstGeom>
        </p:spPr>
      </p:pic>
    </p:spTree>
    <p:extLst>
      <p:ext uri="{BB962C8B-B14F-4D97-AF65-F5344CB8AC3E}">
        <p14:creationId xmlns:p14="http://schemas.microsoft.com/office/powerpoint/2010/main" val="303955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distribution</a:t>
            </a:r>
          </a:p>
        </p:txBody>
      </p:sp>
      <p:sp>
        <p:nvSpPr>
          <p:cNvPr id="3" name="Content Placeholder 2"/>
          <p:cNvSpPr>
            <a:spLocks noGrp="1"/>
          </p:cNvSpPr>
          <p:nvPr>
            <p:ph sz="quarter" idx="1"/>
          </p:nvPr>
        </p:nvSpPr>
        <p:spPr/>
        <p:txBody>
          <a:bodyPr>
            <a:normAutofit lnSpcReduction="10000"/>
          </a:bodyPr>
          <a:lstStyle/>
          <a:p>
            <a:r>
              <a:rPr lang="en-US" dirty="0"/>
              <a:t>CONTINUE thinking about data as a distribution of many values!  </a:t>
            </a:r>
          </a:p>
          <a:p>
            <a:endParaRPr lang="en-US" dirty="0"/>
          </a:p>
          <a:p>
            <a:endParaRPr lang="en-US" dirty="0"/>
          </a:p>
          <a:p>
            <a:endParaRPr lang="en-US" dirty="0"/>
          </a:p>
          <a:p>
            <a:endParaRPr lang="en-US" dirty="0"/>
          </a:p>
          <a:p>
            <a:endParaRPr lang="en-US" dirty="0"/>
          </a:p>
          <a:p>
            <a:endParaRPr lang="en-US" dirty="0"/>
          </a:p>
          <a:p>
            <a:r>
              <a:rPr lang="en-US" dirty="0"/>
              <a:t>Data cannot REALLY be described by just one number</a:t>
            </a:r>
          </a:p>
        </p:txBody>
      </p:sp>
      <p:pic>
        <p:nvPicPr>
          <p:cNvPr id="4" name="Picture 4" descr="http://rchsbowman.files.wordpress.com/2009/01/010309-1504-statisticsn2.png"/>
          <p:cNvPicPr>
            <a:picLocks noChangeAspect="1" noChangeArrowheads="1"/>
          </p:cNvPicPr>
          <p:nvPr/>
        </p:nvPicPr>
        <p:blipFill>
          <a:blip r:embed="rId2" cstate="print"/>
          <a:srcRect/>
          <a:stretch>
            <a:fillRect/>
          </a:stretch>
        </p:blipFill>
        <p:spPr bwMode="auto">
          <a:xfrm>
            <a:off x="440669" y="2648504"/>
            <a:ext cx="4114800" cy="2456896"/>
          </a:xfrm>
          <a:prstGeom prst="rect">
            <a:avLst/>
          </a:prstGeom>
          <a:noFill/>
        </p:spPr>
      </p:pic>
      <p:pic>
        <p:nvPicPr>
          <p:cNvPr id="5" name="Picture 2" descr="http://www.comfsm.fm/%7Edleeling/statistics/notes008_standarderror.png"/>
          <p:cNvPicPr>
            <a:picLocks noChangeAspect="1" noChangeArrowheads="1"/>
          </p:cNvPicPr>
          <p:nvPr/>
        </p:nvPicPr>
        <p:blipFill>
          <a:blip r:embed="rId3" cstate="print"/>
          <a:srcRect/>
          <a:stretch>
            <a:fillRect/>
          </a:stretch>
        </p:blipFill>
        <p:spPr bwMode="auto">
          <a:xfrm>
            <a:off x="4707869" y="2667000"/>
            <a:ext cx="3902731" cy="23050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a:t>
            </a:r>
          </a:p>
        </p:txBody>
      </p:sp>
      <p:sp>
        <p:nvSpPr>
          <p:cNvPr id="3" name="Content Placeholder 2"/>
          <p:cNvSpPr>
            <a:spLocks noGrp="1"/>
          </p:cNvSpPr>
          <p:nvPr>
            <p:ph sz="quarter" idx="1"/>
          </p:nvPr>
        </p:nvSpPr>
        <p:spPr/>
        <p:txBody>
          <a:bodyPr/>
          <a:lstStyle/>
          <a:p>
            <a:r>
              <a:rPr lang="en-US" dirty="0"/>
              <a:t>In groups of 3-4, discuss which measure of central tendency you’d most likely use for the following examples, and why:</a:t>
            </a:r>
          </a:p>
          <a:p>
            <a:pPr lvl="1"/>
            <a:r>
              <a:rPr lang="en-US" dirty="0"/>
              <a:t>Favorite color</a:t>
            </a:r>
          </a:p>
          <a:p>
            <a:pPr lvl="1"/>
            <a:r>
              <a:rPr lang="en-US" dirty="0"/>
              <a:t>Age</a:t>
            </a:r>
          </a:p>
          <a:p>
            <a:pPr lvl="1"/>
            <a:r>
              <a:rPr lang="en-US" dirty="0"/>
              <a:t>Height</a:t>
            </a:r>
          </a:p>
          <a:p>
            <a:pPr lvl="1"/>
            <a:r>
              <a:rPr lang="en-US" dirty="0"/>
              <a:t>Gender</a:t>
            </a:r>
          </a:p>
          <a:p>
            <a:pPr lvl="1"/>
            <a:r>
              <a:rPr lang="en-US" dirty="0"/>
              <a:t>Income</a:t>
            </a:r>
          </a:p>
          <a:p>
            <a:pPr lvl="1"/>
            <a:r>
              <a:rPr lang="en-US" dirty="0"/>
              <a:t>Number of pets</a:t>
            </a:r>
          </a:p>
          <a:p>
            <a:pPr lvl="1"/>
            <a:r>
              <a:rPr lang="en-US" dirty="0"/>
              <a:t>Type of pets</a:t>
            </a:r>
          </a:p>
          <a:p>
            <a:pPr lvl="1"/>
            <a:endParaRPr lang="en-US" dirty="0"/>
          </a:p>
        </p:txBody>
      </p:sp>
    </p:spTree>
    <p:extLst>
      <p:ext uri="{BB962C8B-B14F-4D97-AF65-F5344CB8AC3E}">
        <p14:creationId xmlns:p14="http://schemas.microsoft.com/office/powerpoint/2010/main" val="666457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a:t>
            </a:r>
          </a:p>
        </p:txBody>
      </p:sp>
      <p:sp>
        <p:nvSpPr>
          <p:cNvPr id="3" name="Content Placeholder 2"/>
          <p:cNvSpPr>
            <a:spLocks noGrp="1"/>
          </p:cNvSpPr>
          <p:nvPr>
            <p:ph sz="quarter" idx="1"/>
          </p:nvPr>
        </p:nvSpPr>
        <p:spPr/>
        <p:txBody>
          <a:bodyPr numCol="1">
            <a:normAutofit fontScale="77500" lnSpcReduction="20000"/>
          </a:bodyPr>
          <a:lstStyle/>
          <a:p>
            <a:r>
              <a:rPr lang="en-US" dirty="0"/>
              <a:t>In groups of 3-4, discuss which measure of central tendency you’d use for the following examples, and why:</a:t>
            </a:r>
          </a:p>
          <a:p>
            <a:pPr marL="0" indent="0">
              <a:buNone/>
            </a:pPr>
            <a:endParaRPr lang="en-US" dirty="0"/>
          </a:p>
          <a:p>
            <a:pPr lvl="1"/>
            <a:r>
              <a:rPr lang="en-US" dirty="0"/>
              <a:t>Favorite color</a:t>
            </a:r>
          </a:p>
          <a:p>
            <a:pPr lvl="2"/>
            <a:r>
              <a:rPr lang="en-US" dirty="0"/>
              <a:t>Mode</a:t>
            </a:r>
          </a:p>
          <a:p>
            <a:pPr lvl="1"/>
            <a:r>
              <a:rPr lang="en-US" dirty="0"/>
              <a:t>Age</a:t>
            </a:r>
          </a:p>
          <a:p>
            <a:pPr lvl="2"/>
            <a:r>
              <a:rPr lang="en-US" dirty="0"/>
              <a:t>Mean or median</a:t>
            </a:r>
          </a:p>
          <a:p>
            <a:pPr lvl="1"/>
            <a:r>
              <a:rPr lang="en-US" dirty="0"/>
              <a:t>Height</a:t>
            </a:r>
          </a:p>
          <a:p>
            <a:pPr lvl="2"/>
            <a:r>
              <a:rPr lang="en-US" dirty="0"/>
              <a:t>Mean</a:t>
            </a:r>
          </a:p>
          <a:p>
            <a:pPr lvl="1"/>
            <a:r>
              <a:rPr lang="en-US" dirty="0"/>
              <a:t>Gender</a:t>
            </a:r>
          </a:p>
          <a:p>
            <a:pPr lvl="2"/>
            <a:r>
              <a:rPr lang="en-US" dirty="0"/>
              <a:t>Mode</a:t>
            </a:r>
          </a:p>
          <a:p>
            <a:pPr lvl="1"/>
            <a:r>
              <a:rPr lang="en-US" dirty="0"/>
              <a:t>Income</a:t>
            </a:r>
          </a:p>
          <a:p>
            <a:pPr lvl="2"/>
            <a:r>
              <a:rPr lang="en-US" dirty="0"/>
              <a:t>Median</a:t>
            </a:r>
          </a:p>
          <a:p>
            <a:pPr lvl="1"/>
            <a:r>
              <a:rPr lang="en-US" dirty="0"/>
              <a:t>Number of pets</a:t>
            </a:r>
          </a:p>
          <a:p>
            <a:pPr lvl="2"/>
            <a:r>
              <a:rPr lang="en-US" dirty="0"/>
              <a:t>Mean</a:t>
            </a:r>
          </a:p>
          <a:p>
            <a:pPr lvl="1"/>
            <a:r>
              <a:rPr lang="en-US" dirty="0"/>
              <a:t>Type of pets</a:t>
            </a:r>
          </a:p>
          <a:p>
            <a:pPr lvl="2"/>
            <a:r>
              <a:rPr lang="en-US" dirty="0"/>
              <a:t>Mode</a:t>
            </a:r>
          </a:p>
          <a:p>
            <a:pPr lvl="1"/>
            <a:endParaRPr lang="en-US" dirty="0"/>
          </a:p>
        </p:txBody>
      </p:sp>
    </p:spTree>
    <p:extLst>
      <p:ext uri="{BB962C8B-B14F-4D97-AF65-F5344CB8AC3E}">
        <p14:creationId xmlns:p14="http://schemas.microsoft.com/office/powerpoint/2010/main" val="40785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Variability</a:t>
            </a:r>
          </a:p>
        </p:txBody>
      </p:sp>
      <p:sp>
        <p:nvSpPr>
          <p:cNvPr id="3" name="Content Placeholder 2"/>
          <p:cNvSpPr>
            <a:spLocks noGrp="1"/>
          </p:cNvSpPr>
          <p:nvPr>
            <p:ph sz="quarter" idx="1"/>
          </p:nvPr>
        </p:nvSpPr>
        <p:spPr/>
        <p:txBody>
          <a:bodyPr/>
          <a:lstStyle/>
          <a:p>
            <a:r>
              <a:rPr lang="en-US" dirty="0"/>
              <a:t>How different are the data points (observations) from each other?</a:t>
            </a:r>
          </a:p>
          <a:p>
            <a:pPr lvl="1"/>
            <a:r>
              <a:rPr lang="en-US" dirty="0"/>
              <a:t>I.e., how much do they vary? </a:t>
            </a:r>
          </a:p>
          <a:p>
            <a:pPr marL="274320" lvl="1" indent="0">
              <a:buNone/>
            </a:pPr>
            <a:endParaRPr lang="en-US" dirty="0"/>
          </a:p>
          <a:p>
            <a:r>
              <a:rPr lang="en-US" dirty="0"/>
              <a:t>Two most common measures of variability:</a:t>
            </a:r>
          </a:p>
          <a:p>
            <a:pPr lvl="1"/>
            <a:r>
              <a:rPr lang="en-US" dirty="0"/>
              <a:t>Range </a:t>
            </a:r>
          </a:p>
          <a:p>
            <a:pPr lvl="1"/>
            <a:r>
              <a:rPr lang="en-US" dirty="0"/>
              <a:t>Standard Deviation (another version of Variance)</a:t>
            </a:r>
          </a:p>
        </p:txBody>
      </p:sp>
    </p:spTree>
    <p:extLst>
      <p:ext uri="{BB962C8B-B14F-4D97-AF65-F5344CB8AC3E}">
        <p14:creationId xmlns:p14="http://schemas.microsoft.com/office/powerpoint/2010/main" val="36722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sz="quarter" idx="1"/>
          </p:nvPr>
        </p:nvSpPr>
        <p:spPr/>
        <p:txBody>
          <a:bodyPr/>
          <a:lstStyle/>
          <a:p>
            <a:r>
              <a:rPr lang="en-US" dirty="0"/>
              <a:t>The </a:t>
            </a:r>
            <a:r>
              <a:rPr lang="en-US" u="sng" dirty="0"/>
              <a:t>maximum</a:t>
            </a:r>
            <a:r>
              <a:rPr lang="en-US" dirty="0"/>
              <a:t> difference the scores in a data set can be:  What is the highest compared with the lowest?</a:t>
            </a:r>
          </a:p>
          <a:p>
            <a:pPr marL="0" indent="0">
              <a:buNone/>
            </a:pPr>
            <a:br>
              <a:rPr lang="en-US" dirty="0"/>
            </a:br>
            <a:endParaRPr lang="en-US" dirty="0"/>
          </a:p>
          <a:p>
            <a:pPr lvl="1"/>
            <a:endParaRPr lang="en-US" dirty="0"/>
          </a:p>
          <a:p>
            <a:pPr lvl="1">
              <a:buNone/>
            </a:pPr>
            <a:endParaRPr lang="en-US" dirty="0"/>
          </a:p>
          <a:p>
            <a:pPr>
              <a:lnSpc>
                <a:spcPct val="90000"/>
              </a:lnSpc>
            </a:pPr>
            <a:r>
              <a:rPr lang="en-US" sz="2000" b="1" dirty="0">
                <a:solidFill>
                  <a:srgbClr val="C00000"/>
                </a:solidFill>
              </a:rPr>
              <a:t>Range: the difference between the largest and smallest data values in the data set. </a:t>
            </a:r>
          </a:p>
          <a:p>
            <a:pPr lvl="7">
              <a:lnSpc>
                <a:spcPct val="90000"/>
              </a:lnSpc>
              <a:buNone/>
            </a:pPr>
            <a:r>
              <a:rPr lang="en-US" dirty="0"/>
              <a:t>                    </a:t>
            </a:r>
            <a:r>
              <a:rPr lang="en-US" sz="1800" dirty="0"/>
              <a:t>Range = </a:t>
            </a:r>
            <a:r>
              <a:rPr lang="en-US" sz="1800" dirty="0" err="1"/>
              <a:t>X</a:t>
            </a:r>
            <a:r>
              <a:rPr lang="en-US" sz="1800" baseline="-25000" dirty="0" err="1"/>
              <a:t>max</a:t>
            </a:r>
            <a:r>
              <a:rPr lang="en-US" sz="1800" dirty="0"/>
              <a:t> – </a:t>
            </a:r>
            <a:r>
              <a:rPr lang="en-US" sz="1800" dirty="0" err="1"/>
              <a:t>X</a:t>
            </a:r>
            <a:r>
              <a:rPr lang="en-US" sz="1800" baseline="-25000" dirty="0" err="1"/>
              <a:t>min</a:t>
            </a:r>
            <a:endParaRPr lang="en-US" sz="1800" dirty="0"/>
          </a:p>
        </p:txBody>
      </p:sp>
      <p:sp>
        <p:nvSpPr>
          <p:cNvPr id="6" name="Text Box 8"/>
          <p:cNvSpPr txBox="1">
            <a:spLocks noChangeArrowheads="1"/>
          </p:cNvSpPr>
          <p:nvPr/>
        </p:nvSpPr>
        <p:spPr bwMode="auto">
          <a:xfrm>
            <a:off x="294825" y="2397913"/>
            <a:ext cx="8169275" cy="1754326"/>
          </a:xfrm>
          <a:prstGeom prst="rect">
            <a:avLst/>
          </a:prstGeom>
          <a:noFill/>
          <a:ln w="9525">
            <a:noFill/>
            <a:miter lim="800000"/>
            <a:headEnd/>
            <a:tailEnd/>
          </a:ln>
        </p:spPr>
        <p:txBody>
          <a:bodyPr>
            <a:prstTxWarp prst="textNoShape">
              <a:avLst/>
            </a:prstTxWarp>
            <a:spAutoFit/>
          </a:bodyPr>
          <a:lstStyle/>
          <a:p>
            <a:pPr marL="914400" lvl="1" indent="-457200">
              <a:buFont typeface="Arial" charset="0"/>
              <a:buNone/>
            </a:pPr>
            <a:endParaRPr lang="en-US" b="1" dirty="0">
              <a:solidFill>
                <a:srgbClr val="0000FF"/>
              </a:solidFill>
              <a:latin typeface="+mj-lt"/>
              <a:cs typeface="Calibri" pitchFamily="34" charset="0"/>
            </a:endParaRPr>
          </a:p>
          <a:p>
            <a:pPr marL="914400" lvl="1" indent="-457200">
              <a:buFont typeface="Arial" charset="0"/>
              <a:buNone/>
            </a:pPr>
            <a:r>
              <a:rPr lang="en-US" b="1" dirty="0">
                <a:solidFill>
                  <a:srgbClr val="0000FF"/>
                </a:solidFill>
                <a:latin typeface="+mj-lt"/>
                <a:cs typeface="Calibri" pitchFamily="34" charset="0"/>
              </a:rPr>
              <a:t>52</a:t>
            </a:r>
            <a:r>
              <a:rPr lang="en-US" b="1" dirty="0">
                <a:latin typeface="+mj-lt"/>
                <a:cs typeface="Calibri" pitchFamily="34" charset="0"/>
              </a:rPr>
              <a:t>		</a:t>
            </a:r>
            <a:r>
              <a:rPr lang="en-US" b="1" dirty="0">
                <a:solidFill>
                  <a:srgbClr val="FF6600"/>
                </a:solidFill>
                <a:latin typeface="+mj-lt"/>
                <a:cs typeface="Calibri" pitchFamily="34" charset="0"/>
              </a:rPr>
              <a:t>20		8		15	</a:t>
            </a:r>
            <a:r>
              <a:rPr lang="en-US" b="1" dirty="0">
                <a:latin typeface="+mj-lt"/>
                <a:cs typeface="Calibri" pitchFamily="34" charset="0"/>
              </a:rPr>
              <a:t>	</a:t>
            </a:r>
            <a:r>
              <a:rPr lang="en-US" b="1" dirty="0">
                <a:solidFill>
                  <a:srgbClr val="FF6600"/>
                </a:solidFill>
                <a:latin typeface="+mj-lt"/>
                <a:cs typeface="Calibri" pitchFamily="34" charset="0"/>
              </a:rPr>
              <a:t>13</a:t>
            </a:r>
            <a:r>
              <a:rPr lang="en-US" b="1" dirty="0">
                <a:latin typeface="+mj-lt"/>
                <a:cs typeface="Calibri" pitchFamily="34" charset="0"/>
              </a:rPr>
              <a:t>		</a:t>
            </a:r>
            <a:r>
              <a:rPr lang="en-US" b="1" dirty="0">
                <a:solidFill>
                  <a:srgbClr val="0000FF"/>
                </a:solidFill>
                <a:latin typeface="+mj-lt"/>
                <a:cs typeface="Calibri" pitchFamily="34" charset="0"/>
              </a:rPr>
              <a:t>47</a:t>
            </a:r>
            <a:r>
              <a:rPr lang="en-US" b="1" dirty="0">
                <a:latin typeface="+mj-lt"/>
                <a:cs typeface="Calibri" pitchFamily="34" charset="0"/>
              </a:rPr>
              <a:t>		</a:t>
            </a:r>
            <a:r>
              <a:rPr lang="en-US" b="1" dirty="0">
                <a:solidFill>
                  <a:srgbClr val="0000FF"/>
                </a:solidFill>
                <a:latin typeface="+mj-lt"/>
                <a:cs typeface="Calibri" pitchFamily="34" charset="0"/>
              </a:rPr>
              <a:t>19</a:t>
            </a:r>
            <a:r>
              <a:rPr lang="en-US" b="1" dirty="0">
                <a:latin typeface="+mj-lt"/>
                <a:cs typeface="Calibri" pitchFamily="34" charset="0"/>
              </a:rPr>
              <a:t>		</a:t>
            </a:r>
            <a:r>
              <a:rPr lang="en-US" b="1" dirty="0">
                <a:solidFill>
                  <a:srgbClr val="0000FF"/>
                </a:solidFill>
                <a:latin typeface="+mj-lt"/>
                <a:cs typeface="Calibri" pitchFamily="34" charset="0"/>
              </a:rPr>
              <a:t>91</a:t>
            </a:r>
            <a:r>
              <a:rPr lang="en-US" b="1" dirty="0">
                <a:latin typeface="+mj-lt"/>
                <a:cs typeface="Calibri" pitchFamily="34" charset="0"/>
              </a:rPr>
              <a:t>	</a:t>
            </a:r>
          </a:p>
          <a:p>
            <a:pPr marL="914400" lvl="1" indent="-457200">
              <a:buFont typeface="Arial" charset="0"/>
              <a:buNone/>
            </a:pPr>
            <a:r>
              <a:rPr lang="en-US" b="1" dirty="0">
                <a:solidFill>
                  <a:srgbClr val="FF6600"/>
                </a:solidFill>
                <a:latin typeface="+mj-lt"/>
                <a:cs typeface="Calibri" pitchFamily="34" charset="0"/>
              </a:rPr>
              <a:t>	15</a:t>
            </a:r>
            <a:r>
              <a:rPr lang="en-US" b="1" dirty="0">
                <a:latin typeface="+mj-lt"/>
                <a:cs typeface="Calibri" pitchFamily="34" charset="0"/>
              </a:rPr>
              <a:t>		</a:t>
            </a:r>
            <a:r>
              <a:rPr lang="en-US" b="1" dirty="0">
                <a:solidFill>
                  <a:srgbClr val="0000FF"/>
                </a:solidFill>
                <a:latin typeface="+mj-lt"/>
                <a:cs typeface="Calibri" pitchFamily="34" charset="0"/>
              </a:rPr>
              <a:t>64</a:t>
            </a:r>
            <a:r>
              <a:rPr lang="en-US" b="1" dirty="0">
                <a:latin typeface="+mj-lt"/>
                <a:cs typeface="Calibri" pitchFamily="34" charset="0"/>
              </a:rPr>
              <a:t>		</a:t>
            </a:r>
            <a:r>
              <a:rPr lang="en-US" b="1" dirty="0">
                <a:solidFill>
                  <a:srgbClr val="FF6600"/>
                </a:solidFill>
                <a:latin typeface="+mj-lt"/>
                <a:cs typeface="Calibri" pitchFamily="34" charset="0"/>
              </a:rPr>
              <a:t>22</a:t>
            </a:r>
            <a:r>
              <a:rPr lang="en-US" b="1" dirty="0">
                <a:latin typeface="+mj-lt"/>
                <a:cs typeface="Calibri" pitchFamily="34" charset="0"/>
              </a:rPr>
              <a:t>		</a:t>
            </a:r>
            <a:r>
              <a:rPr lang="en-US" b="1" dirty="0">
                <a:solidFill>
                  <a:srgbClr val="0000FF"/>
                </a:solidFill>
                <a:latin typeface="+mj-lt"/>
                <a:cs typeface="Calibri" pitchFamily="34" charset="0"/>
              </a:rPr>
              <a:t>43</a:t>
            </a:r>
            <a:r>
              <a:rPr lang="en-US" b="1" dirty="0">
                <a:latin typeface="+mj-lt"/>
                <a:cs typeface="Calibri" pitchFamily="34" charset="0"/>
              </a:rPr>
              <a:t>		</a:t>
            </a:r>
            <a:r>
              <a:rPr lang="en-US" b="1" dirty="0">
                <a:solidFill>
                  <a:srgbClr val="FF6600"/>
                </a:solidFill>
                <a:latin typeface="+mj-lt"/>
                <a:cs typeface="Calibri" pitchFamily="34" charset="0"/>
              </a:rPr>
              <a:t>8</a:t>
            </a:r>
            <a:r>
              <a:rPr lang="en-US" b="1" dirty="0">
                <a:latin typeface="+mj-lt"/>
                <a:cs typeface="Calibri" pitchFamily="34" charset="0"/>
              </a:rPr>
              <a:t>		</a:t>
            </a:r>
            <a:r>
              <a:rPr lang="en-US" b="1" dirty="0">
                <a:solidFill>
                  <a:srgbClr val="FF6600"/>
                </a:solidFill>
                <a:latin typeface="+mj-lt"/>
                <a:cs typeface="Calibri" pitchFamily="34" charset="0"/>
              </a:rPr>
              <a:t>15</a:t>
            </a:r>
            <a:r>
              <a:rPr lang="en-US" b="1" dirty="0">
                <a:latin typeface="+mj-lt"/>
                <a:cs typeface="Calibri" pitchFamily="34" charset="0"/>
              </a:rPr>
              <a:t>		</a:t>
            </a:r>
            <a:r>
              <a:rPr lang="en-US" b="1" dirty="0">
                <a:solidFill>
                  <a:srgbClr val="0000FF"/>
                </a:solidFill>
                <a:latin typeface="+mj-lt"/>
                <a:cs typeface="Calibri" pitchFamily="34" charset="0"/>
              </a:rPr>
              <a:t>36</a:t>
            </a:r>
            <a:r>
              <a:rPr lang="en-US" b="1" dirty="0">
                <a:latin typeface="+mj-lt"/>
                <a:cs typeface="Calibri" pitchFamily="34" charset="0"/>
              </a:rPr>
              <a:t>		</a:t>
            </a:r>
            <a:r>
              <a:rPr lang="en-US" b="1" dirty="0">
                <a:solidFill>
                  <a:srgbClr val="FF6600"/>
                </a:solidFill>
                <a:latin typeface="+mj-lt"/>
                <a:cs typeface="Calibri" pitchFamily="34" charset="0"/>
              </a:rPr>
              <a:t>8	</a:t>
            </a:r>
            <a:r>
              <a:rPr lang="en-US" b="1" dirty="0">
                <a:latin typeface="+mj-lt"/>
                <a:cs typeface="Calibri" pitchFamily="34" charset="0"/>
              </a:rPr>
              <a:t>	</a:t>
            </a:r>
            <a:r>
              <a:rPr lang="en-US" b="1" dirty="0">
                <a:solidFill>
                  <a:srgbClr val="0000FF"/>
                </a:solidFill>
                <a:latin typeface="+mj-lt"/>
                <a:cs typeface="Calibri" pitchFamily="34" charset="0"/>
              </a:rPr>
              <a:t>88</a:t>
            </a:r>
            <a:r>
              <a:rPr lang="en-US" b="1" dirty="0">
                <a:latin typeface="+mj-lt"/>
                <a:cs typeface="Calibri" pitchFamily="34" charset="0"/>
              </a:rPr>
              <a:t>		</a:t>
            </a:r>
            <a:r>
              <a:rPr lang="en-US" b="1" dirty="0">
                <a:solidFill>
                  <a:srgbClr val="FF6600"/>
                </a:solidFill>
                <a:latin typeface="+mj-lt"/>
                <a:cs typeface="Calibri" pitchFamily="34" charset="0"/>
              </a:rPr>
              <a:t>6		</a:t>
            </a:r>
            <a:r>
              <a:rPr lang="en-US" b="1" dirty="0">
                <a:solidFill>
                  <a:srgbClr val="0000FF"/>
                </a:solidFill>
                <a:latin typeface="+mj-lt"/>
                <a:cs typeface="Calibri" pitchFamily="34" charset="0"/>
              </a:rPr>
              <a:t>64</a:t>
            </a:r>
          </a:p>
        </p:txBody>
      </p:sp>
      <p:sp>
        <p:nvSpPr>
          <p:cNvPr id="8" name="Rectangle 7"/>
          <p:cNvSpPr/>
          <p:nvPr/>
        </p:nvSpPr>
        <p:spPr>
          <a:xfrm>
            <a:off x="304800" y="5562600"/>
            <a:ext cx="8534400" cy="757130"/>
          </a:xfrm>
          <a:prstGeom prst="rect">
            <a:avLst/>
          </a:prstGeom>
        </p:spPr>
        <p:txBody>
          <a:bodyPr wrap="square">
            <a:spAutoFit/>
          </a:bodyPr>
          <a:lstStyle/>
          <a:p>
            <a:pPr lvl="1" algn="ctr">
              <a:lnSpc>
                <a:spcPct val="90000"/>
              </a:lnSpc>
              <a:buNone/>
            </a:pPr>
            <a:r>
              <a:rPr lang="en-US" sz="1600" b="1" dirty="0">
                <a:solidFill>
                  <a:srgbClr val="0000FF"/>
                </a:solidFill>
              </a:rPr>
              <a:t>19   36   43   47   52   64   64   88   91   </a:t>
            </a:r>
            <a:r>
              <a:rPr lang="en-US" sz="1600" b="1" dirty="0">
                <a:solidFill>
                  <a:srgbClr val="0000FF"/>
                </a:solidFill>
                <a:sym typeface="Wingdings"/>
              </a:rPr>
              <a:t>   91 – 19 = 72</a:t>
            </a:r>
            <a:r>
              <a:rPr lang="en-US" sz="1600" b="1" dirty="0">
                <a:solidFill>
                  <a:srgbClr val="0000FF"/>
                </a:solidFill>
              </a:rPr>
              <a:t>	</a:t>
            </a:r>
          </a:p>
          <a:p>
            <a:pPr lvl="1" algn="ctr">
              <a:lnSpc>
                <a:spcPct val="90000"/>
              </a:lnSpc>
              <a:buNone/>
            </a:pPr>
            <a:r>
              <a:rPr lang="en-US" sz="1600" b="1" dirty="0">
                <a:solidFill>
                  <a:srgbClr val="0000FF"/>
                </a:solidFill>
              </a:rPr>
              <a:t>    </a:t>
            </a:r>
            <a:endParaRPr lang="en-US" sz="1600" b="1" dirty="0">
              <a:solidFill>
                <a:srgbClr val="FF6600"/>
              </a:solidFill>
            </a:endParaRPr>
          </a:p>
          <a:p>
            <a:pPr lvl="1" algn="ctr">
              <a:lnSpc>
                <a:spcPct val="90000"/>
              </a:lnSpc>
              <a:buNone/>
            </a:pPr>
            <a:r>
              <a:rPr lang="en-US" sz="1600" b="1" dirty="0">
                <a:solidFill>
                  <a:srgbClr val="FF6600"/>
                </a:solidFill>
              </a:rPr>
              <a:t>6   8   8   8   13   15   15   15   20   22   </a:t>
            </a:r>
            <a:r>
              <a:rPr lang="en-US" sz="1600" b="1" dirty="0">
                <a:solidFill>
                  <a:srgbClr val="FF6600"/>
                </a:solidFill>
                <a:sym typeface="Wingdings"/>
              </a:rPr>
              <a:t>   22 – 6 = 16</a:t>
            </a:r>
            <a:r>
              <a:rPr lang="en-US" sz="1600" b="1" dirty="0">
                <a:solidFill>
                  <a:srgbClr val="FF6600"/>
                </a:solidFill>
              </a:rPr>
              <a:t> </a:t>
            </a:r>
            <a:endParaRPr lang="en-US" sz="16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sz="quarter" idx="1"/>
          </p:nvPr>
        </p:nvSpPr>
        <p:spPr/>
        <p:txBody>
          <a:bodyPr>
            <a:normAutofit/>
          </a:bodyPr>
          <a:lstStyle/>
          <a:p>
            <a:pPr>
              <a:lnSpc>
                <a:spcPct val="90000"/>
              </a:lnSpc>
            </a:pPr>
            <a:r>
              <a:rPr lang="en-US" sz="2400" dirty="0"/>
              <a:t>Standard Deviation (SD): Measures the </a:t>
            </a:r>
            <a:r>
              <a:rPr lang="en-US" sz="2400" i="1" dirty="0"/>
              <a:t>spread</a:t>
            </a:r>
            <a:r>
              <a:rPr lang="en-US" sz="2400" dirty="0"/>
              <a:t> of the data around the mean.</a:t>
            </a:r>
          </a:p>
          <a:p>
            <a:pPr lvl="1">
              <a:lnSpc>
                <a:spcPct val="90000"/>
              </a:lnSpc>
            </a:pPr>
            <a:r>
              <a:rPr lang="en-US" sz="1400" dirty="0"/>
              <a:t>Standard deviation is the square root of the average squared deviations around the mean.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60738C-AE93-F64C-95B3-F6B992FAACF8}"/>
                  </a:ext>
                </a:extLst>
              </p:cNvPr>
              <p:cNvSpPr txBox="1"/>
              <p:nvPr/>
            </p:nvSpPr>
            <p:spPr>
              <a:xfrm flipH="1">
                <a:off x="2915412" y="2578103"/>
                <a:ext cx="3276600" cy="876843"/>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𝑆𝐷</m:t>
                    </m:r>
                  </m:oMath>
                </a14:m>
                <a:r>
                  <a:rPr lang="en-US" sz="2800" dirty="0"/>
                  <a:t> = </a:t>
                </a:r>
                <a14:m>
                  <m:oMath xmlns:m="http://schemas.openxmlformats.org/officeDocument/2006/math">
                    <m:rad>
                      <m:radPr>
                        <m:ctrlPr>
                          <a:rPr lang="en-US" sz="2800" i="1" smtClean="0">
                            <a:latin typeface="Cambria Math" panose="02040503050406030204" pitchFamily="18" charset="0"/>
                          </a:rPr>
                        </m:ctrlPr>
                      </m:radPr>
                      <m:deg>
                        <m:r>
                          <a:rPr lang="en-US" sz="2800" i="1" smtClean="0">
                            <a:latin typeface="Cambria Math" panose="02040503050406030204" pitchFamily="18" charset="0"/>
                          </a:rPr>
                          <m:t>2</m:t>
                        </m:r>
                      </m:deg>
                      <m:e>
                        <m:f>
                          <m:fPr>
                            <m:ctrlPr>
                              <a:rPr lang="en-US" sz="2800" i="1" smtClean="0">
                                <a:latin typeface="Cambria Math" panose="02040503050406030204" pitchFamily="18" charset="0"/>
                              </a:rPr>
                            </m:ctrlPr>
                          </m:fPr>
                          <m:num>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bar>
                                      <m:barPr>
                                        <m:pos m:val="top"/>
                                        <m:ctrlPr>
                                          <a:rPr lang="en-US" sz="2800" b="0" i="1" smtClean="0">
                                            <a:latin typeface="Cambria Math" panose="02040503050406030204" pitchFamily="18" charset="0"/>
                                          </a:rPr>
                                        </m:ctrlPr>
                                      </m:barPr>
                                      <m:e>
                                        <m:r>
                                          <a:rPr lang="en-US" sz="2800" b="0" i="1" smtClean="0">
                                            <a:latin typeface="Cambria Math" panose="02040503050406030204" pitchFamily="18" charset="0"/>
                                          </a:rPr>
                                          <m:t>𝑥</m:t>
                                        </m:r>
                                      </m:e>
                                    </m:ba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e>
                            </m:nary>
                          </m:num>
                          <m:den>
                            <m:r>
                              <a:rPr lang="en-US" sz="2800" b="0" i="1" smtClean="0">
                                <a:latin typeface="Cambria Math" panose="02040503050406030204" pitchFamily="18" charset="0"/>
                              </a:rPr>
                              <m:t>𝑛</m:t>
                            </m:r>
                            <m:r>
                              <a:rPr lang="en-US" sz="2800" b="0" i="1" smtClean="0">
                                <a:latin typeface="Cambria Math" panose="02040503050406030204" pitchFamily="18" charset="0"/>
                              </a:rPr>
                              <m:t>−1</m:t>
                            </m:r>
                          </m:den>
                        </m:f>
                      </m:e>
                    </m:rad>
                  </m:oMath>
                </a14:m>
                <a:r>
                  <a:rPr lang="en-US" sz="2800" dirty="0"/>
                  <a:t>-</a:t>
                </a:r>
              </a:p>
            </p:txBody>
          </p:sp>
        </mc:Choice>
        <mc:Fallback xmlns="">
          <p:sp>
            <p:nvSpPr>
              <p:cNvPr id="4" name="TextBox 3">
                <a:extLst>
                  <a:ext uri="{FF2B5EF4-FFF2-40B4-BE49-F238E27FC236}">
                    <a16:creationId xmlns:a16="http://schemas.microsoft.com/office/drawing/2014/main" id="{FD60738C-AE93-F64C-95B3-F6B992FAACF8}"/>
                  </a:ext>
                </a:extLst>
              </p:cNvPr>
              <p:cNvSpPr txBox="1">
                <a:spLocks noRot="1" noChangeAspect="1" noMove="1" noResize="1" noEditPoints="1" noAdjustHandles="1" noChangeArrowheads="1" noChangeShapeType="1" noTextEdit="1"/>
              </p:cNvSpPr>
              <p:nvPr/>
            </p:nvSpPr>
            <p:spPr>
              <a:xfrm flipH="1">
                <a:off x="2915412" y="2578103"/>
                <a:ext cx="3276600" cy="876843"/>
              </a:xfrm>
              <a:prstGeom prst="rect">
                <a:avLst/>
              </a:prstGeom>
              <a:blipFill>
                <a:blip r:embed="rId3"/>
                <a:stretch>
                  <a:fillRect l="-3861" t="-40000"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9C41C3-1F91-694F-94FA-EF9D42B80D22}"/>
                  </a:ext>
                </a:extLst>
              </p:cNvPr>
              <p:cNvSpPr txBox="1"/>
              <p:nvPr/>
            </p:nvSpPr>
            <p:spPr>
              <a:xfrm>
                <a:off x="591312" y="3581400"/>
                <a:ext cx="7924800" cy="2677656"/>
              </a:xfrm>
              <a:prstGeom prst="rect">
                <a:avLst/>
              </a:prstGeom>
              <a:noFill/>
            </p:spPr>
            <p:txBody>
              <a:bodyPr wrap="square" rtlCol="0">
                <a:spAutoFit/>
              </a:bodyPr>
              <a:lstStyle/>
              <a:p>
                <a:r>
                  <a:rPr lang="en-US" sz="2400" u="sng" dirty="0"/>
                  <a:t>Reminder how to read this equation:</a:t>
                </a:r>
              </a:p>
              <a:p>
                <a:r>
                  <a:rPr lang="en-US" sz="2400" dirty="0"/>
                  <a:t>The observed variable for each case </a:t>
                </a:r>
                <a:r>
                  <a:rPr lang="en-US" sz="2400" i="1" dirty="0" err="1"/>
                  <a:t>i</a:t>
                </a:r>
                <a:r>
                  <a:rPr lang="en-US" sz="2400" dirty="0"/>
                  <a:t> is x</a:t>
                </a:r>
                <a:r>
                  <a:rPr lang="en-US" sz="2400" baseline="-25000" dirty="0"/>
                  <a:t>i</a:t>
                </a:r>
                <a:r>
                  <a:rPr lang="en-US" sz="2400" dirty="0"/>
                  <a:t>. </a:t>
                </a:r>
              </a:p>
              <a:p>
                <a:r>
                  <a:rPr lang="en-US" sz="2400" i="1" dirty="0"/>
                  <a:t>n</a:t>
                </a:r>
                <a:r>
                  <a:rPr lang="en-US" sz="2400" dirty="0"/>
                  <a:t> is the total number of observations. </a:t>
                </a:r>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𝑥</m:t>
                    </m:r>
                  </m:oMath>
                </a14:m>
                <a:r>
                  <a:rPr lang="en-US" sz="2400" dirty="0"/>
                  <a:t>-bar is the mean of the observations. </a:t>
                </a:r>
              </a:p>
              <a:p>
                <a:r>
                  <a:rPr lang="en-US" sz="2400" dirty="0"/>
                  <a:t>The summation sign summa (∑) means to sum up each instance of the deviation difference from each x</a:t>
                </a:r>
                <a:r>
                  <a:rPr lang="en-US" sz="2400" baseline="-25000" dirty="0"/>
                  <a:t>i </a:t>
                </a:r>
                <a:r>
                  <a:rPr lang="en-US" sz="2400" dirty="0"/>
                  <a:t>to the mean from 1 to n cases.</a:t>
                </a:r>
              </a:p>
            </p:txBody>
          </p:sp>
        </mc:Choice>
        <mc:Fallback xmlns="">
          <p:sp>
            <p:nvSpPr>
              <p:cNvPr id="5" name="TextBox 4">
                <a:extLst>
                  <a:ext uri="{FF2B5EF4-FFF2-40B4-BE49-F238E27FC236}">
                    <a16:creationId xmlns:a16="http://schemas.microsoft.com/office/drawing/2014/main" id="{A29C41C3-1F91-694F-94FA-EF9D42B80D22}"/>
                  </a:ext>
                </a:extLst>
              </p:cNvPr>
              <p:cNvSpPr txBox="1">
                <a:spLocks noRot="1" noChangeAspect="1" noMove="1" noResize="1" noEditPoints="1" noAdjustHandles="1" noChangeArrowheads="1" noChangeShapeType="1" noTextEdit="1"/>
              </p:cNvSpPr>
              <p:nvPr/>
            </p:nvSpPr>
            <p:spPr>
              <a:xfrm>
                <a:off x="591312" y="3581400"/>
                <a:ext cx="7924800" cy="2677656"/>
              </a:xfrm>
              <a:prstGeom prst="rect">
                <a:avLst/>
              </a:prstGeom>
              <a:blipFill>
                <a:blip r:embed="rId4"/>
                <a:stretch>
                  <a:fillRect l="-1280" t="-1887" b="-4245"/>
                </a:stretch>
              </a:blipFill>
            </p:spPr>
            <p:txBody>
              <a:bodyPr/>
              <a:lstStyle/>
              <a:p>
                <a:r>
                  <a:rPr lang="en-US">
                    <a:noFill/>
                  </a:rPr>
                  <a:t> </a:t>
                </a:r>
              </a:p>
            </p:txBody>
          </p:sp>
        </mc:Fallback>
      </mc:AlternateContent>
    </p:spTree>
    <p:extLst>
      <p:ext uri="{BB962C8B-B14F-4D97-AF65-F5344CB8AC3E}">
        <p14:creationId xmlns:p14="http://schemas.microsoft.com/office/powerpoint/2010/main" val="42613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sz="quarter" idx="1"/>
          </p:nvPr>
        </p:nvSpPr>
        <p:spPr/>
        <p:txBody>
          <a:bodyPr>
            <a:normAutofit/>
          </a:bodyPr>
          <a:lstStyle/>
          <a:p>
            <a:pPr>
              <a:lnSpc>
                <a:spcPct val="90000"/>
              </a:lnSpc>
            </a:pPr>
            <a:r>
              <a:rPr lang="en-US" sz="2400" dirty="0"/>
              <a:t>Standard Deviation (SD): Measures the </a:t>
            </a:r>
            <a:r>
              <a:rPr lang="en-US" sz="2400" i="1" dirty="0"/>
              <a:t>spread</a:t>
            </a:r>
            <a:r>
              <a:rPr lang="en-US" sz="2400" dirty="0"/>
              <a:t> of the data around the mean.</a:t>
            </a:r>
          </a:p>
        </p:txBody>
      </p:sp>
      <p:pic>
        <p:nvPicPr>
          <p:cNvPr id="8" name="Picture 2" descr="http://www.comfsm.fm/%7Edleeling/statistics/notes008_standarderror.png"/>
          <p:cNvPicPr>
            <a:picLocks noChangeAspect="1" noChangeArrowheads="1"/>
          </p:cNvPicPr>
          <p:nvPr/>
        </p:nvPicPr>
        <p:blipFill>
          <a:blip r:embed="rId3" cstate="print"/>
          <a:srcRect/>
          <a:stretch>
            <a:fillRect/>
          </a:stretch>
        </p:blipFill>
        <p:spPr bwMode="auto">
          <a:xfrm>
            <a:off x="2372591" y="3813048"/>
            <a:ext cx="3902731" cy="2305051"/>
          </a:xfrm>
          <a:prstGeom prst="rect">
            <a:avLst/>
          </a:prstGeom>
          <a:noFill/>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60738C-AE93-F64C-95B3-F6B992FAACF8}"/>
                  </a:ext>
                </a:extLst>
              </p:cNvPr>
              <p:cNvSpPr txBox="1"/>
              <p:nvPr/>
            </p:nvSpPr>
            <p:spPr>
              <a:xfrm flipH="1">
                <a:off x="762000" y="2480285"/>
                <a:ext cx="3276600" cy="876843"/>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𝑆𝐷</m:t>
                    </m:r>
                  </m:oMath>
                </a14:m>
                <a:r>
                  <a:rPr lang="en-US" sz="2800" dirty="0"/>
                  <a:t> = </a:t>
                </a:r>
                <a14:m>
                  <m:oMath xmlns:m="http://schemas.openxmlformats.org/officeDocument/2006/math">
                    <m:rad>
                      <m:radPr>
                        <m:degHide m:val="on"/>
                        <m:ctrlPr>
                          <a:rPr lang="en-US" sz="2800" i="1" smtClean="0">
                            <a:latin typeface="Cambria Math" panose="02040503050406030204" pitchFamily="18" charset="0"/>
                          </a:rPr>
                        </m:ctrlPr>
                      </m:radPr>
                      <m:deg/>
                      <m:e>
                        <m:f>
                          <m:fPr>
                            <m:ctrlPr>
                              <a:rPr lang="en-US" sz="2800" i="1" smtClean="0">
                                <a:latin typeface="Cambria Math" panose="02040503050406030204" pitchFamily="18" charset="0"/>
                              </a:rPr>
                            </m:ctrlPr>
                          </m:fPr>
                          <m:num>
                            <m:nary>
                              <m:naryPr>
                                <m:chr m:val="∑"/>
                                <m:subHide m:val="on"/>
                                <m:supHide m:val="on"/>
                                <m:ctrlPr>
                                  <a:rPr lang="en-US" sz="2800" i="1" smtClean="0">
                                    <a:latin typeface="Cambria Math" panose="02040503050406030204" pitchFamily="18" charset="0"/>
                                  </a:rPr>
                                </m:ctrlPr>
                              </m:naryPr>
                              <m:sub/>
                              <m:sup/>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r>
                                          <a:rPr lang="en-US" sz="2800" b="0" i="1" smtClean="0">
                                            <a:latin typeface="Cambria Math" panose="02040503050406030204" pitchFamily="18" charset="0"/>
                                          </a:rPr>
                                          <m:t> </m:t>
                                        </m:r>
                                      </m:sub>
                                    </m:sSub>
                                    <m:r>
                                      <a:rPr lang="en-US" sz="2800" b="0" i="1" smtClean="0">
                                        <a:latin typeface="Cambria Math" panose="02040503050406030204" pitchFamily="18" charset="0"/>
                                      </a:rPr>
                                      <m:t>−</m:t>
                                    </m:r>
                                    <m:bar>
                                      <m:barPr>
                                        <m:pos m:val="top"/>
                                        <m:ctrlPr>
                                          <a:rPr lang="en-US" sz="2800" b="0" i="1" smtClean="0">
                                            <a:latin typeface="Cambria Math" panose="02040503050406030204" pitchFamily="18" charset="0"/>
                                          </a:rPr>
                                        </m:ctrlPr>
                                      </m:barPr>
                                      <m:e>
                                        <m:r>
                                          <a:rPr lang="en-US" sz="2800" b="0" i="1" smtClean="0">
                                            <a:latin typeface="Cambria Math" panose="02040503050406030204" pitchFamily="18" charset="0"/>
                                          </a:rPr>
                                          <m:t>𝑥</m:t>
                                        </m:r>
                                      </m:e>
                                    </m:ba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 </m:t>
                                </m:r>
                              </m:e>
                            </m:nary>
                          </m:num>
                          <m:den>
                            <m:r>
                              <a:rPr lang="en-US" sz="2800" b="0" i="1" smtClean="0">
                                <a:latin typeface="Cambria Math" panose="02040503050406030204" pitchFamily="18" charset="0"/>
                              </a:rPr>
                              <m:t>𝑛</m:t>
                            </m:r>
                            <m:r>
                              <a:rPr lang="en-US" sz="2800" b="0" i="1" smtClean="0">
                                <a:latin typeface="Cambria Math" panose="02040503050406030204" pitchFamily="18" charset="0"/>
                              </a:rPr>
                              <m:t>−1</m:t>
                            </m:r>
                          </m:den>
                        </m:f>
                      </m:e>
                    </m:rad>
                  </m:oMath>
                </a14:m>
                <a:endParaRPr lang="en-US" sz="2800" dirty="0"/>
              </a:p>
            </p:txBody>
          </p:sp>
        </mc:Choice>
        <mc:Fallback xmlns="">
          <p:sp>
            <p:nvSpPr>
              <p:cNvPr id="4" name="TextBox 3">
                <a:extLst>
                  <a:ext uri="{FF2B5EF4-FFF2-40B4-BE49-F238E27FC236}">
                    <a16:creationId xmlns:a16="http://schemas.microsoft.com/office/drawing/2014/main" id="{FD60738C-AE93-F64C-95B3-F6B992FAACF8}"/>
                  </a:ext>
                </a:extLst>
              </p:cNvPr>
              <p:cNvSpPr txBox="1">
                <a:spLocks noRot="1" noChangeAspect="1" noMove="1" noResize="1" noEditPoints="1" noAdjustHandles="1" noChangeArrowheads="1" noChangeShapeType="1" noTextEdit="1"/>
              </p:cNvSpPr>
              <p:nvPr/>
            </p:nvSpPr>
            <p:spPr>
              <a:xfrm flipH="1">
                <a:off x="762000" y="2480285"/>
                <a:ext cx="3276600" cy="876843"/>
              </a:xfrm>
              <a:prstGeom prst="rect">
                <a:avLst/>
              </a:prstGeom>
              <a:blipFill>
                <a:blip r:embed="rId4"/>
                <a:stretch>
                  <a:fillRect l="-3876" t="-38571" b="-4142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D6206B2-7903-BA4C-AA25-519F0D5967FD}"/>
              </a:ext>
            </a:extLst>
          </p:cNvPr>
          <p:cNvSpPr txBox="1"/>
          <p:nvPr/>
        </p:nvSpPr>
        <p:spPr>
          <a:xfrm>
            <a:off x="4267200" y="2180042"/>
            <a:ext cx="4422141" cy="1200329"/>
          </a:xfrm>
          <a:prstGeom prst="rect">
            <a:avLst/>
          </a:prstGeom>
          <a:noFill/>
        </p:spPr>
        <p:txBody>
          <a:bodyPr wrap="square" rtlCol="0">
            <a:spAutoFit/>
          </a:bodyPr>
          <a:lstStyle/>
          <a:p>
            <a:r>
              <a:rPr lang="en-US" dirty="0"/>
              <a:t>The distribution in red (taller) on the left spreads less than the distribution in black (wider) so the black distribution would have a larger SD.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sz="quarter" idx="1"/>
          </p:nvPr>
        </p:nvSpPr>
        <p:spPr/>
        <p:txBody>
          <a:bodyPr>
            <a:normAutofit/>
          </a:bodyPr>
          <a:lstStyle/>
          <a:p>
            <a:pPr>
              <a:lnSpc>
                <a:spcPct val="90000"/>
              </a:lnSpc>
            </a:pPr>
            <a:r>
              <a:rPr lang="en-US" sz="2400" dirty="0"/>
              <a:t>Standard Deviation (SD): Measures the </a:t>
            </a:r>
            <a:r>
              <a:rPr lang="en-US" sz="2400" i="1" dirty="0"/>
              <a:t>spread</a:t>
            </a:r>
            <a:r>
              <a:rPr lang="en-US" sz="2400" dirty="0"/>
              <a:t> of the data around the mean.</a:t>
            </a:r>
          </a:p>
        </p:txBody>
      </p:sp>
      <p:pic>
        <p:nvPicPr>
          <p:cNvPr id="9" name="Picture 4" descr="http://rchsbowman.files.wordpress.com/2009/01/010309-1504-statisticsn2.png"/>
          <p:cNvPicPr>
            <a:picLocks noChangeAspect="1" noChangeArrowheads="1"/>
          </p:cNvPicPr>
          <p:nvPr/>
        </p:nvPicPr>
        <p:blipFill>
          <a:blip r:embed="rId3" cstate="print"/>
          <a:srcRect/>
          <a:stretch>
            <a:fillRect/>
          </a:stretch>
        </p:blipFill>
        <p:spPr bwMode="auto">
          <a:xfrm>
            <a:off x="533400" y="2362200"/>
            <a:ext cx="5778958" cy="3450544"/>
          </a:xfrm>
          <a:prstGeom prst="rect">
            <a:avLst/>
          </a:prstGeom>
          <a:noFill/>
        </p:spPr>
      </p:pic>
      <p:sp>
        <p:nvSpPr>
          <p:cNvPr id="6" name="TextBox 5">
            <a:extLst>
              <a:ext uri="{FF2B5EF4-FFF2-40B4-BE49-F238E27FC236}">
                <a16:creationId xmlns:a16="http://schemas.microsoft.com/office/drawing/2014/main" id="{1D6206B2-7903-BA4C-AA25-519F0D5967FD}"/>
              </a:ext>
            </a:extLst>
          </p:cNvPr>
          <p:cNvSpPr txBox="1"/>
          <p:nvPr/>
        </p:nvSpPr>
        <p:spPr>
          <a:xfrm>
            <a:off x="6629400" y="2180042"/>
            <a:ext cx="2059941" cy="4247317"/>
          </a:xfrm>
          <a:prstGeom prst="rect">
            <a:avLst/>
          </a:prstGeom>
          <a:noFill/>
        </p:spPr>
        <p:txBody>
          <a:bodyPr wrap="square" rtlCol="0">
            <a:spAutoFit/>
          </a:bodyPr>
          <a:lstStyle/>
          <a:p>
            <a:r>
              <a:rPr lang="en-US" dirty="0"/>
              <a:t>A Standard Normal Distribution (which is actually common in nature) lets us accurately estimate what percent of the distribution is within each SD of the mean.</a:t>
            </a:r>
          </a:p>
          <a:p>
            <a:r>
              <a:rPr lang="en-US" dirty="0"/>
              <a:t>Population mean is also denoted </a:t>
            </a:r>
            <a:r>
              <a:rPr lang="en-US" dirty="0">
                <a:latin typeface="Symbol" pitchFamily="2" charset="2"/>
              </a:rPr>
              <a:t>m. (</a:t>
            </a:r>
            <a:r>
              <a:rPr lang="en-US" dirty="0"/>
              <a:t>mu)</a:t>
            </a:r>
          </a:p>
        </p:txBody>
      </p:sp>
    </p:spTree>
    <p:extLst>
      <p:ext uri="{BB962C8B-B14F-4D97-AF65-F5344CB8AC3E}">
        <p14:creationId xmlns:p14="http://schemas.microsoft.com/office/powerpoint/2010/main" val="20740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is….</a:t>
            </a:r>
          </a:p>
        </p:txBody>
      </p:sp>
      <p:sp>
        <p:nvSpPr>
          <p:cNvPr id="3" name="Content Placeholder 2"/>
          <p:cNvSpPr>
            <a:spLocks noGrp="1"/>
          </p:cNvSpPr>
          <p:nvPr>
            <p:ph sz="quarter" idx="1"/>
          </p:nvPr>
        </p:nvSpPr>
        <p:spPr/>
        <p:txBody>
          <a:bodyPr/>
          <a:lstStyle/>
          <a:p>
            <a:pPr>
              <a:buNone/>
            </a:pPr>
            <a:r>
              <a:rPr lang="en-US" dirty="0"/>
              <a:t>An applied field</a:t>
            </a:r>
          </a:p>
          <a:p>
            <a:pPr>
              <a:buNone/>
            </a:pPr>
            <a:endParaRPr lang="en-US" dirty="0"/>
          </a:p>
          <a:p>
            <a:pPr>
              <a:buNone/>
            </a:pPr>
            <a:r>
              <a:rPr lang="en-US" dirty="0"/>
              <a:t>A tool to interpret experimental findings and communicate those results </a:t>
            </a:r>
          </a:p>
          <a:p>
            <a:pPr>
              <a:buNone/>
            </a:pPr>
            <a:endParaRPr lang="en-US" dirty="0"/>
          </a:p>
          <a:p>
            <a:pPr>
              <a:buNone/>
            </a:pPr>
            <a:r>
              <a:rPr lang="en-US" dirty="0"/>
              <a:t>As scientists we need a systematic way to analyze our data and test our hypothesis </a:t>
            </a:r>
          </a:p>
          <a:p>
            <a:pPr>
              <a:buNone/>
            </a:pPr>
            <a:endParaRPr lang="en-US" dirty="0"/>
          </a:p>
          <a:p>
            <a:pPr>
              <a:buNone/>
            </a:pPr>
            <a:endParaRPr lang="en-US" dirty="0"/>
          </a:p>
        </p:txBody>
      </p:sp>
      <p:pic>
        <p:nvPicPr>
          <p:cNvPr id="4" name="Picture 4" descr="http://www.weirdwarp.com/wp-content/uploads/2009/05/brainexplosion.gif"/>
          <p:cNvPicPr>
            <a:picLocks noChangeAspect="1" noChangeArrowheads="1"/>
          </p:cNvPicPr>
          <p:nvPr/>
        </p:nvPicPr>
        <p:blipFill>
          <a:blip r:embed="rId3" cstate="print"/>
          <a:srcRect/>
          <a:stretch>
            <a:fillRect/>
          </a:stretch>
        </p:blipFill>
        <p:spPr bwMode="auto">
          <a:xfrm>
            <a:off x="6324600" y="4453587"/>
            <a:ext cx="1483446" cy="160888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a:solidFill>
                  <a:srgbClr val="B9C06B"/>
                </a:solidFill>
              </a:rPr>
              <a:t>SD, cont. </a:t>
            </a:r>
          </a:p>
        </p:txBody>
      </p:sp>
      <p:sp>
        <p:nvSpPr>
          <p:cNvPr id="3" name="Content Placeholder 2"/>
          <p:cNvSpPr>
            <a:spLocks noGrp="1"/>
          </p:cNvSpPr>
          <p:nvPr>
            <p:ph sz="quarter" idx="1"/>
          </p:nvPr>
        </p:nvSpPr>
        <p:spPr>
          <a:xfrm>
            <a:off x="301625" y="1527175"/>
            <a:ext cx="8504238" cy="4572000"/>
          </a:xfrm>
        </p:spPr>
        <p:txBody>
          <a:bodyPr/>
          <a:lstStyle/>
          <a:p>
            <a:r>
              <a:rPr lang="en-US" altLang="en-US" dirty="0"/>
              <a:t>Describes how different the scores in a data set are from each other</a:t>
            </a:r>
            <a:br>
              <a:rPr lang="en-US" altLang="en-US" dirty="0"/>
            </a:br>
            <a:endParaRPr lang="en-US" altLang="en-US" dirty="0"/>
          </a:p>
          <a:p>
            <a:pPr lvl="1" eaLnBrk="1" hangingPunct="1"/>
            <a:endParaRPr lang="en-US" altLang="en-US" dirty="0"/>
          </a:p>
          <a:p>
            <a:pPr lvl="1" eaLnBrk="1" hangingPunct="1"/>
            <a:endParaRPr lang="en-US" altLang="en-US" dirty="0"/>
          </a:p>
          <a:p>
            <a:pPr marL="0" indent="0" eaLnBrk="1" hangingPunct="1">
              <a:lnSpc>
                <a:spcPct val="90000"/>
              </a:lnSpc>
              <a:buNone/>
            </a:pPr>
            <a:endParaRPr lang="en-US" altLang="en-US" sz="2000" dirty="0"/>
          </a:p>
          <a:p>
            <a:pPr>
              <a:lnSpc>
                <a:spcPct val="90000"/>
              </a:lnSpc>
            </a:pPr>
            <a:endParaRPr lang="en-US" altLang="en-US" sz="2000" dirty="0"/>
          </a:p>
          <a:p>
            <a:pPr>
              <a:lnSpc>
                <a:spcPct val="90000"/>
              </a:lnSpc>
            </a:pPr>
            <a:r>
              <a:rPr lang="en-US" altLang="en-US" sz="2000" dirty="0"/>
              <a:t>Standard Deviation: measures the spread of the data around the mean.</a:t>
            </a:r>
          </a:p>
          <a:p>
            <a:pPr lvl="1" eaLnBrk="1" hangingPunct="1">
              <a:lnSpc>
                <a:spcPct val="90000"/>
              </a:lnSpc>
            </a:pPr>
            <a:r>
              <a:rPr lang="en-US" altLang="en-US" sz="1300" dirty="0"/>
              <a:t>Standard deviation is the square root of the average squared deviations around the mean.</a:t>
            </a:r>
          </a:p>
        </p:txBody>
      </p:sp>
      <p:sp>
        <p:nvSpPr>
          <p:cNvPr id="6" name="Text Box 8"/>
          <p:cNvSpPr txBox="1">
            <a:spLocks noChangeArrowheads="1"/>
          </p:cNvSpPr>
          <p:nvPr/>
        </p:nvSpPr>
        <p:spPr bwMode="auto">
          <a:xfrm>
            <a:off x="609600" y="2362200"/>
            <a:ext cx="8169275" cy="1754187"/>
          </a:xfrm>
          <a:prstGeom prst="rect">
            <a:avLst/>
          </a:prstGeom>
          <a:noFill/>
          <a:ln w="9525">
            <a:noFill/>
            <a:miter lim="800000"/>
            <a:headEnd/>
            <a:tailEnd/>
          </a:ln>
        </p:spPr>
        <p:txBody>
          <a:bodyPr>
            <a:spAutoFit/>
          </a:bodyPr>
          <a:lstStyle/>
          <a:p>
            <a:pPr marL="914400" lvl="1" indent="-457200" eaLnBrk="1" fontAlgn="auto" hangingPunct="1">
              <a:spcBef>
                <a:spcPts val="0"/>
              </a:spcBef>
              <a:spcAft>
                <a:spcPts val="0"/>
              </a:spcAft>
              <a:buFont typeface="Arial" charset="0"/>
              <a:buNone/>
              <a:defRPr/>
            </a:pPr>
            <a:endParaRPr lang="en-US" b="1" dirty="0">
              <a:solidFill>
                <a:srgbClr val="0000FF"/>
              </a:solidFill>
              <a:latin typeface="+mj-lt"/>
              <a:ea typeface="+mn-ea"/>
              <a:cs typeface="Calibri" pitchFamily="34" charset="0"/>
            </a:endParaRPr>
          </a:p>
          <a:p>
            <a:pPr marL="914400" lvl="1" indent="-457200" eaLnBrk="1" fontAlgn="auto" hangingPunct="1">
              <a:spcBef>
                <a:spcPts val="0"/>
              </a:spcBef>
              <a:spcAft>
                <a:spcPts val="0"/>
              </a:spcAft>
              <a:buFont typeface="Arial" charset="0"/>
              <a:buNone/>
              <a:defRPr/>
            </a:pPr>
            <a:r>
              <a:rPr lang="en-US" b="1" dirty="0">
                <a:solidFill>
                  <a:srgbClr val="0000FF"/>
                </a:solidFill>
                <a:latin typeface="+mj-lt"/>
                <a:ea typeface="+mn-ea"/>
                <a:cs typeface="Calibri" pitchFamily="34" charset="0"/>
              </a:rPr>
              <a:t>52</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20		8		15	</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13</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47</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19</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91</a:t>
            </a:r>
            <a:r>
              <a:rPr lang="en-US" b="1" dirty="0">
                <a:latin typeface="+mj-lt"/>
                <a:ea typeface="+mn-ea"/>
                <a:cs typeface="Calibri" pitchFamily="34" charset="0"/>
              </a:rPr>
              <a:t>	</a:t>
            </a:r>
          </a:p>
          <a:p>
            <a:pPr marL="914400" lvl="1" indent="-457200" eaLnBrk="1" fontAlgn="auto" hangingPunct="1">
              <a:spcBef>
                <a:spcPts val="0"/>
              </a:spcBef>
              <a:spcAft>
                <a:spcPts val="0"/>
              </a:spcAft>
              <a:buFont typeface="Arial" charset="0"/>
              <a:buNone/>
              <a:defRPr/>
            </a:pPr>
            <a:r>
              <a:rPr lang="en-US" b="1" dirty="0">
                <a:solidFill>
                  <a:srgbClr val="FF6600"/>
                </a:solidFill>
                <a:latin typeface="+mj-lt"/>
                <a:ea typeface="+mn-ea"/>
                <a:cs typeface="Calibri" pitchFamily="34" charset="0"/>
              </a:rPr>
              <a:t>	15</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64</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22</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43</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8</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15</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36</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8	</a:t>
            </a:r>
            <a:r>
              <a:rPr lang="en-US" b="1" dirty="0">
                <a:latin typeface="+mj-lt"/>
                <a:ea typeface="+mn-ea"/>
                <a:cs typeface="Calibri" pitchFamily="34" charset="0"/>
              </a:rPr>
              <a:t>	</a:t>
            </a:r>
            <a:r>
              <a:rPr lang="en-US" b="1" dirty="0">
                <a:solidFill>
                  <a:srgbClr val="0000FF"/>
                </a:solidFill>
                <a:latin typeface="+mj-lt"/>
                <a:ea typeface="+mn-ea"/>
                <a:cs typeface="Calibri" pitchFamily="34" charset="0"/>
              </a:rPr>
              <a:t>88</a:t>
            </a:r>
            <a:r>
              <a:rPr lang="en-US" b="1" dirty="0">
                <a:latin typeface="+mj-lt"/>
                <a:ea typeface="+mn-ea"/>
                <a:cs typeface="Calibri" pitchFamily="34" charset="0"/>
              </a:rPr>
              <a:t>		</a:t>
            </a:r>
            <a:r>
              <a:rPr lang="en-US" b="1" dirty="0">
                <a:solidFill>
                  <a:srgbClr val="FF6600"/>
                </a:solidFill>
                <a:latin typeface="+mj-lt"/>
                <a:ea typeface="+mn-ea"/>
                <a:cs typeface="Calibri" pitchFamily="34" charset="0"/>
              </a:rPr>
              <a:t>6		</a:t>
            </a:r>
            <a:r>
              <a:rPr lang="en-US" b="1" dirty="0">
                <a:solidFill>
                  <a:srgbClr val="0000FF"/>
                </a:solidFill>
                <a:latin typeface="+mj-lt"/>
                <a:ea typeface="+mn-ea"/>
                <a:cs typeface="Calibri" pitchFamily="34" charset="0"/>
              </a:rPr>
              <a:t>64</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029200"/>
            <a:ext cx="2209800"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2901-56E7-3F4E-9170-9706EBE7378C}"/>
              </a:ext>
            </a:extLst>
          </p:cNvPr>
          <p:cNvSpPr>
            <a:spLocks noGrp="1"/>
          </p:cNvSpPr>
          <p:nvPr>
            <p:ph type="title"/>
          </p:nvPr>
        </p:nvSpPr>
        <p:spPr/>
        <p:txBody>
          <a:bodyPr/>
          <a:lstStyle/>
          <a:p>
            <a:r>
              <a:rPr lang="en-US" dirty="0"/>
              <a:t>Why </a:t>
            </a:r>
            <a:r>
              <a:rPr lang="en-US" dirty="0" err="1"/>
              <a:t>descriptives</a:t>
            </a:r>
            <a:r>
              <a:rPr lang="en-US" dirty="0"/>
              <a:t>?</a:t>
            </a:r>
          </a:p>
        </p:txBody>
      </p:sp>
      <p:sp>
        <p:nvSpPr>
          <p:cNvPr id="3" name="Content Placeholder 2">
            <a:extLst>
              <a:ext uri="{FF2B5EF4-FFF2-40B4-BE49-F238E27FC236}">
                <a16:creationId xmlns:a16="http://schemas.microsoft.com/office/drawing/2014/main" id="{5426B8F1-A3C3-5744-AB97-B63668A84D10}"/>
              </a:ext>
            </a:extLst>
          </p:cNvPr>
          <p:cNvSpPr>
            <a:spLocks noGrp="1"/>
          </p:cNvSpPr>
          <p:nvPr>
            <p:ph sz="quarter" idx="1"/>
          </p:nvPr>
        </p:nvSpPr>
        <p:spPr/>
        <p:txBody>
          <a:bodyPr/>
          <a:lstStyle/>
          <a:p>
            <a:r>
              <a:rPr lang="en-US" dirty="0"/>
              <a:t>If our data are not “all over the place,” we can give succinct and accurate summaries of them by reducing them to a statistic – a one number summary that is not biased.</a:t>
            </a:r>
          </a:p>
          <a:p>
            <a:endParaRPr lang="en-US" dirty="0"/>
          </a:p>
          <a:p>
            <a:r>
              <a:rPr lang="en-US" dirty="0"/>
              <a:t>For approximately normal distributions with a reasonable sample size, knowing the mean and SD (or variance) tell us a lot. </a:t>
            </a:r>
          </a:p>
          <a:p>
            <a:r>
              <a:rPr lang="en-US" dirty="0"/>
              <a:t>Those also allow us to make inferences using statistical </a:t>
            </a:r>
            <a:r>
              <a:rPr lang="en-US" i="1"/>
              <a:t>tests</a:t>
            </a:r>
            <a:r>
              <a:rPr lang="en-US"/>
              <a:t> about the data.</a:t>
            </a:r>
            <a:endParaRPr lang="en-US" i="1" dirty="0"/>
          </a:p>
        </p:txBody>
      </p:sp>
    </p:spTree>
    <p:extLst>
      <p:ext uri="{BB962C8B-B14F-4D97-AF65-F5344CB8AC3E}">
        <p14:creationId xmlns:p14="http://schemas.microsoft.com/office/powerpoint/2010/main" val="383024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statistics so important to psychologists? </a:t>
            </a:r>
          </a:p>
        </p:txBody>
      </p:sp>
      <p:sp>
        <p:nvSpPr>
          <p:cNvPr id="3" name="Content Placeholder 2"/>
          <p:cNvSpPr>
            <a:spLocks noGrp="1"/>
          </p:cNvSpPr>
          <p:nvPr>
            <p:ph sz="quarter" idx="1"/>
          </p:nvPr>
        </p:nvSpPr>
        <p:spPr/>
        <p:txBody>
          <a:bodyPr>
            <a:normAutofit/>
          </a:bodyPr>
          <a:lstStyle/>
          <a:p>
            <a:r>
              <a:rPr lang="en-US" sz="2400" dirty="0"/>
              <a:t>We can find an excellent construct, and design a most excellent experiment, but if we mishandle or misinterpret the data it’s all for nothing </a:t>
            </a:r>
            <a:r>
              <a:rPr lang="en-US" sz="2400" dirty="0">
                <a:sym typeface="Wingdings" panose="05000000000000000000" pitchFamily="2" charset="2"/>
              </a:rPr>
              <a:t> </a:t>
            </a:r>
            <a:endParaRPr lang="en-US" sz="2400" dirty="0"/>
          </a:p>
          <a:p>
            <a:r>
              <a:rPr lang="en-US" sz="2400" dirty="0"/>
              <a:t>Every step of the scientific process we need to be sure to continue being </a:t>
            </a:r>
            <a:r>
              <a:rPr lang="en-US" sz="2400" u="sng" dirty="0"/>
              <a:t>objective</a:t>
            </a:r>
          </a:p>
          <a:p>
            <a:r>
              <a:rPr lang="en-US" sz="2400" dirty="0"/>
              <a:t>We need a way of </a:t>
            </a:r>
            <a:r>
              <a:rPr lang="en-US" sz="2400" u="sng" dirty="0"/>
              <a:t>systematically analyzing </a:t>
            </a:r>
            <a:r>
              <a:rPr lang="en-US" sz="2400" dirty="0"/>
              <a:t>data sets</a:t>
            </a:r>
          </a:p>
          <a:p>
            <a:r>
              <a:rPr lang="en-US" sz="2400" dirty="0"/>
              <a:t>Used to determine </a:t>
            </a:r>
            <a:r>
              <a:rPr lang="en-US" sz="2400" u="sng" dirty="0"/>
              <a:t>differences between groups</a:t>
            </a:r>
          </a:p>
          <a:p>
            <a:endParaRPr lang="en-US" sz="2400" dirty="0"/>
          </a:p>
        </p:txBody>
      </p:sp>
      <p:sp>
        <p:nvSpPr>
          <p:cNvPr id="4" name="Right Arrow 3"/>
          <p:cNvSpPr/>
          <p:nvPr/>
        </p:nvSpPr>
        <p:spPr>
          <a:xfrm>
            <a:off x="4216908" y="4840859"/>
            <a:ext cx="1295400" cy="914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http://readwritenow.files.wordpress.com/2009/02/book_pile.gif?w=800"/>
          <p:cNvPicPr>
            <a:picLocks noChangeAspect="1" noChangeArrowheads="1"/>
          </p:cNvPicPr>
          <p:nvPr/>
        </p:nvPicPr>
        <p:blipFill>
          <a:blip r:embed="rId3" cstate="print"/>
          <a:srcRect/>
          <a:stretch>
            <a:fillRect/>
          </a:stretch>
        </p:blipFill>
        <p:spPr bwMode="auto">
          <a:xfrm>
            <a:off x="1346066" y="4495800"/>
            <a:ext cx="2540134" cy="1604519"/>
          </a:xfrm>
          <a:prstGeom prst="rect">
            <a:avLst/>
          </a:prstGeom>
          <a:noFill/>
        </p:spPr>
      </p:pic>
      <p:pic>
        <p:nvPicPr>
          <p:cNvPr id="6" name="Picture 4" descr="http://stevestenzel.com/photos5/things_o_neatly_3.jpg"/>
          <p:cNvPicPr>
            <a:picLocks noChangeAspect="1" noChangeArrowheads="1"/>
          </p:cNvPicPr>
          <p:nvPr/>
        </p:nvPicPr>
        <p:blipFill>
          <a:blip r:embed="rId4" cstate="print"/>
          <a:srcRect/>
          <a:stretch>
            <a:fillRect/>
          </a:stretch>
        </p:blipFill>
        <p:spPr bwMode="auto">
          <a:xfrm>
            <a:off x="5867400" y="4343400"/>
            <a:ext cx="2067221" cy="2015541"/>
          </a:xfrm>
          <a:prstGeom prst="rect">
            <a:avLst/>
          </a:prstGeom>
          <a:noFill/>
        </p:spPr>
      </p:pic>
    </p:spTree>
    <p:extLst>
      <p:ext uri="{BB962C8B-B14F-4D97-AF65-F5344CB8AC3E}">
        <p14:creationId xmlns:p14="http://schemas.microsoft.com/office/powerpoint/2010/main" val="16542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301752"/>
          </a:xfrm>
        </p:spPr>
        <p:txBody>
          <a:bodyPr>
            <a:normAutofit fontScale="90000"/>
          </a:bodyPr>
          <a:lstStyle/>
          <a:p>
            <a:r>
              <a:rPr lang="en-US" dirty="0"/>
              <a:t>They’re everywhere! </a:t>
            </a:r>
          </a:p>
        </p:txBody>
      </p:sp>
      <p:pic>
        <p:nvPicPr>
          <p:cNvPr id="1026" name="Picture 2"/>
          <p:cNvPicPr>
            <a:picLocks noChangeAspect="1" noChangeArrowheads="1"/>
          </p:cNvPicPr>
          <p:nvPr/>
        </p:nvPicPr>
        <p:blipFill>
          <a:blip r:embed="rId3" cstate="print"/>
          <a:srcRect/>
          <a:stretch>
            <a:fillRect/>
          </a:stretch>
        </p:blipFill>
        <p:spPr bwMode="auto">
          <a:xfrm>
            <a:off x="4191000" y="1600200"/>
            <a:ext cx="4469139" cy="141688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38800" y="3048000"/>
            <a:ext cx="3199853" cy="329088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04800" y="1447800"/>
            <a:ext cx="3470704" cy="2986088"/>
          </a:xfrm>
          <a:prstGeom prst="rect">
            <a:avLst/>
          </a:prstGeom>
          <a:noFill/>
          <a:ln w="9525">
            <a:noFill/>
            <a:miter lim="800000"/>
            <a:headEnd/>
            <a:tailEnd/>
          </a:ln>
        </p:spPr>
      </p:pic>
      <p:pic>
        <p:nvPicPr>
          <p:cNvPr id="1030" name="Picture 6" descr="https://encrypted-tbn2.gstatic.com/images?q=tbn:ANd9GcTJpB2eUn79JC7UgOGRZCfre2Lvb0pgJFYFC_7TmbDqnQyNMPA8"/>
          <p:cNvPicPr>
            <a:picLocks noChangeAspect="1" noChangeArrowheads="1"/>
          </p:cNvPicPr>
          <p:nvPr/>
        </p:nvPicPr>
        <p:blipFill>
          <a:blip r:embed="rId6" cstate="print"/>
          <a:srcRect/>
          <a:stretch>
            <a:fillRect/>
          </a:stretch>
        </p:blipFill>
        <p:spPr bwMode="auto">
          <a:xfrm>
            <a:off x="381000" y="4953000"/>
            <a:ext cx="1981200" cy="956864"/>
          </a:xfrm>
          <a:prstGeom prst="rect">
            <a:avLst/>
          </a:prstGeom>
          <a:noFill/>
        </p:spPr>
      </p:pic>
      <p:pic>
        <p:nvPicPr>
          <p:cNvPr id="1031" name="Picture 7"/>
          <p:cNvPicPr>
            <a:picLocks noChangeAspect="1" noChangeArrowheads="1"/>
          </p:cNvPicPr>
          <p:nvPr/>
        </p:nvPicPr>
        <p:blipFill>
          <a:blip r:embed="rId7" cstate="print"/>
          <a:srcRect/>
          <a:stretch>
            <a:fillRect/>
          </a:stretch>
        </p:blipFill>
        <p:spPr bwMode="auto">
          <a:xfrm>
            <a:off x="2514600" y="3810000"/>
            <a:ext cx="2971800" cy="262429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Overview</a:t>
            </a:r>
          </a:p>
        </p:txBody>
      </p:sp>
      <p:grpSp>
        <p:nvGrpSpPr>
          <p:cNvPr id="4" name="Content Placeholder 3"/>
          <p:cNvGrpSpPr>
            <a:grpSpLocks noGrp="1" noChangeAspect="1"/>
          </p:cNvGrpSpPr>
          <p:nvPr/>
        </p:nvGrpSpPr>
        <p:grpSpPr bwMode="auto">
          <a:xfrm>
            <a:off x="301625" y="1676400"/>
            <a:ext cx="8504238" cy="4572000"/>
            <a:chOff x="288" y="1019"/>
            <a:chExt cx="2592" cy="2447"/>
          </a:xfrm>
        </p:grpSpPr>
        <p:sp>
          <p:nvSpPr>
            <p:cNvPr id="6" name="AutoShape 4"/>
            <p:cNvSpPr>
              <a:spLocks noChangeAspect="1" noChangeArrowheads="1" noTextEdit="1"/>
            </p:cNvSpPr>
            <p:nvPr/>
          </p:nvSpPr>
          <p:spPr bwMode="auto">
            <a:xfrm>
              <a:off x="288" y="1019"/>
              <a:ext cx="2592" cy="2447"/>
            </a:xfrm>
            <a:prstGeom prst="rect">
              <a:avLst/>
            </a:prstGeom>
            <a:noFill/>
            <a:ln w="9525">
              <a:noFill/>
              <a:miter lim="800000"/>
              <a:headEnd/>
              <a:tailEnd/>
            </a:ln>
          </p:spPr>
          <p:txBody>
            <a:bodyPr>
              <a:prstTxWarp prst="textNoShape">
                <a:avLst/>
              </a:prstTxWarp>
            </a:bodyPr>
            <a:lstStyle/>
            <a:p>
              <a:endParaRPr lang="en-US">
                <a:latin typeface="Calibri" pitchFamily="34" charset="0"/>
                <a:cs typeface="Calibri" pitchFamily="34" charset="0"/>
              </a:endParaRPr>
            </a:p>
          </p:txBody>
        </p:sp>
        <p:cxnSp>
          <p:nvCxnSpPr>
            <p:cNvPr id="7" name="_s114693"/>
            <p:cNvCxnSpPr>
              <a:cxnSpLocks noChangeShapeType="1"/>
            </p:cNvCxnSpPr>
            <p:nvPr/>
          </p:nvCxnSpPr>
          <p:spPr bwMode="auto">
            <a:xfrm rot="10800000">
              <a:off x="1872" y="2243"/>
              <a:ext cx="92" cy="649"/>
            </a:xfrm>
            <a:prstGeom prst="bentConnector2">
              <a:avLst/>
            </a:prstGeom>
            <a:noFill/>
            <a:ln w="28575">
              <a:solidFill>
                <a:schemeClr val="tx1"/>
              </a:solidFill>
              <a:miter lim="800000"/>
              <a:headEnd/>
              <a:tailEnd/>
            </a:ln>
          </p:spPr>
        </p:cxnSp>
        <p:cxnSp>
          <p:nvCxnSpPr>
            <p:cNvPr id="8" name="_s114694"/>
            <p:cNvCxnSpPr>
              <a:cxnSpLocks noChangeShapeType="1"/>
            </p:cNvCxnSpPr>
            <p:nvPr/>
          </p:nvCxnSpPr>
          <p:spPr bwMode="auto">
            <a:xfrm rot="10800000">
              <a:off x="1872" y="2243"/>
              <a:ext cx="144" cy="217"/>
            </a:xfrm>
            <a:prstGeom prst="bentConnector2">
              <a:avLst/>
            </a:prstGeom>
            <a:noFill/>
            <a:ln w="28575">
              <a:solidFill>
                <a:schemeClr val="tx1"/>
              </a:solidFill>
              <a:miter lim="800000"/>
              <a:headEnd/>
              <a:tailEnd/>
            </a:ln>
          </p:spPr>
        </p:cxnSp>
        <p:cxnSp>
          <p:nvCxnSpPr>
            <p:cNvPr id="9" name="_s114695"/>
            <p:cNvCxnSpPr>
              <a:cxnSpLocks noChangeShapeType="1"/>
            </p:cNvCxnSpPr>
            <p:nvPr/>
          </p:nvCxnSpPr>
          <p:spPr bwMode="auto">
            <a:xfrm rot="10800000">
              <a:off x="720" y="2204"/>
              <a:ext cx="144" cy="1118"/>
            </a:xfrm>
            <a:prstGeom prst="bentConnector2">
              <a:avLst/>
            </a:prstGeom>
            <a:noFill/>
            <a:ln w="28575">
              <a:solidFill>
                <a:schemeClr val="tx1"/>
              </a:solidFill>
              <a:miter lim="800000"/>
              <a:headEnd/>
              <a:tailEnd/>
            </a:ln>
          </p:spPr>
        </p:cxnSp>
        <p:cxnSp>
          <p:nvCxnSpPr>
            <p:cNvPr id="10" name="_s114696"/>
            <p:cNvCxnSpPr>
              <a:cxnSpLocks noChangeShapeType="1"/>
            </p:cNvCxnSpPr>
            <p:nvPr/>
          </p:nvCxnSpPr>
          <p:spPr bwMode="auto">
            <a:xfrm rot="10800000">
              <a:off x="720" y="2204"/>
              <a:ext cx="144" cy="686"/>
            </a:xfrm>
            <a:prstGeom prst="bentConnector2">
              <a:avLst/>
            </a:prstGeom>
            <a:noFill/>
            <a:ln w="28575">
              <a:solidFill>
                <a:schemeClr val="tx1"/>
              </a:solidFill>
              <a:miter lim="800000"/>
              <a:headEnd/>
              <a:tailEnd/>
            </a:ln>
          </p:spPr>
        </p:cxnSp>
        <p:cxnSp>
          <p:nvCxnSpPr>
            <p:cNvPr id="11" name="_s114697"/>
            <p:cNvCxnSpPr>
              <a:cxnSpLocks noChangeShapeType="1"/>
            </p:cNvCxnSpPr>
            <p:nvPr/>
          </p:nvCxnSpPr>
          <p:spPr bwMode="auto">
            <a:xfrm rot="10800000">
              <a:off x="720" y="2204"/>
              <a:ext cx="144" cy="255"/>
            </a:xfrm>
            <a:prstGeom prst="bentConnector2">
              <a:avLst/>
            </a:prstGeom>
            <a:noFill/>
            <a:ln w="28575">
              <a:solidFill>
                <a:schemeClr val="tx1"/>
              </a:solidFill>
              <a:miter lim="800000"/>
              <a:headEnd/>
              <a:tailEnd/>
            </a:ln>
          </p:spPr>
        </p:cxnSp>
        <p:cxnSp>
          <p:nvCxnSpPr>
            <p:cNvPr id="12" name="_s114698"/>
            <p:cNvCxnSpPr>
              <a:cxnSpLocks noChangeShapeType="1"/>
            </p:cNvCxnSpPr>
            <p:nvPr/>
          </p:nvCxnSpPr>
          <p:spPr bwMode="auto">
            <a:xfrm rot="16200000" flipV="1">
              <a:off x="1512" y="1523"/>
              <a:ext cx="144" cy="576"/>
            </a:xfrm>
            <a:prstGeom prst="bentConnector3">
              <a:avLst>
                <a:gd name="adj1" fmla="val 50000"/>
              </a:avLst>
            </a:prstGeom>
            <a:noFill/>
            <a:ln w="28575">
              <a:solidFill>
                <a:schemeClr val="tx1"/>
              </a:solidFill>
              <a:miter lim="800000"/>
              <a:headEnd/>
              <a:tailEnd/>
            </a:ln>
          </p:spPr>
        </p:cxnSp>
        <p:cxnSp>
          <p:nvCxnSpPr>
            <p:cNvPr id="13" name="_s114699"/>
            <p:cNvCxnSpPr>
              <a:cxnSpLocks noChangeShapeType="1"/>
            </p:cNvCxnSpPr>
            <p:nvPr/>
          </p:nvCxnSpPr>
          <p:spPr bwMode="auto">
            <a:xfrm rot="5400000" flipH="1" flipV="1">
              <a:off x="936" y="1523"/>
              <a:ext cx="144" cy="576"/>
            </a:xfrm>
            <a:prstGeom prst="bentConnector3">
              <a:avLst>
                <a:gd name="adj1" fmla="val 50000"/>
              </a:avLst>
            </a:prstGeom>
            <a:noFill/>
            <a:ln w="28575">
              <a:solidFill>
                <a:schemeClr val="tx1"/>
              </a:solidFill>
              <a:miter lim="800000"/>
              <a:headEnd/>
              <a:tailEnd/>
            </a:ln>
          </p:spPr>
        </p:cxnSp>
        <p:cxnSp>
          <p:nvCxnSpPr>
            <p:cNvPr id="14" name="_s114700"/>
            <p:cNvCxnSpPr>
              <a:cxnSpLocks noChangeShapeType="1"/>
            </p:cNvCxnSpPr>
            <p:nvPr/>
          </p:nvCxnSpPr>
          <p:spPr bwMode="auto">
            <a:xfrm rot="5400000" flipH="1">
              <a:off x="1980" y="1127"/>
              <a:ext cx="144" cy="504"/>
            </a:xfrm>
            <a:prstGeom prst="bentConnector3">
              <a:avLst>
                <a:gd name="adj1" fmla="val 43116"/>
              </a:avLst>
            </a:prstGeom>
            <a:noFill/>
            <a:ln w="28575">
              <a:solidFill>
                <a:schemeClr val="tx1"/>
              </a:solidFill>
              <a:miter lim="800000"/>
              <a:headEnd/>
              <a:tailEnd/>
            </a:ln>
          </p:spPr>
        </p:cxnSp>
        <p:cxnSp>
          <p:nvCxnSpPr>
            <p:cNvPr id="15" name="_s114701"/>
            <p:cNvCxnSpPr>
              <a:cxnSpLocks noChangeShapeType="1"/>
            </p:cNvCxnSpPr>
            <p:nvPr/>
          </p:nvCxnSpPr>
          <p:spPr bwMode="auto">
            <a:xfrm rot="-5400000">
              <a:off x="1476" y="1127"/>
              <a:ext cx="144" cy="504"/>
            </a:xfrm>
            <a:prstGeom prst="bentConnector3">
              <a:avLst>
                <a:gd name="adj1" fmla="val 43116"/>
              </a:avLst>
            </a:prstGeom>
            <a:noFill/>
            <a:ln w="28575">
              <a:solidFill>
                <a:schemeClr val="tx1"/>
              </a:solidFill>
              <a:miter lim="800000"/>
              <a:headEnd/>
              <a:tailEnd/>
            </a:ln>
          </p:spPr>
        </p:cxnSp>
        <p:sp>
          <p:nvSpPr>
            <p:cNvPr id="16" name="_s114702"/>
            <p:cNvSpPr>
              <a:spLocks noChangeArrowheads="1"/>
            </p:cNvSpPr>
            <p:nvPr/>
          </p:nvSpPr>
          <p:spPr bwMode="auto">
            <a:xfrm>
              <a:off x="1368" y="1019"/>
              <a:ext cx="864" cy="28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2500" dirty="0">
                  <a:latin typeface="Calibri" pitchFamily="34" charset="0"/>
                  <a:cs typeface="Calibri" pitchFamily="34" charset="0"/>
                </a:rPr>
                <a:t>Statistics</a:t>
              </a:r>
            </a:p>
          </p:txBody>
        </p:sp>
        <p:sp>
          <p:nvSpPr>
            <p:cNvPr id="17" name="_s114703"/>
            <p:cNvSpPr>
              <a:spLocks noChangeArrowheads="1"/>
            </p:cNvSpPr>
            <p:nvPr/>
          </p:nvSpPr>
          <p:spPr bwMode="auto">
            <a:xfrm>
              <a:off x="864" y="1451"/>
              <a:ext cx="864" cy="2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Descriptive Statistics</a:t>
              </a:r>
            </a:p>
          </p:txBody>
        </p:sp>
        <p:sp>
          <p:nvSpPr>
            <p:cNvPr id="18" name="_s114704"/>
            <p:cNvSpPr>
              <a:spLocks noChangeArrowheads="1"/>
            </p:cNvSpPr>
            <p:nvPr/>
          </p:nvSpPr>
          <p:spPr bwMode="auto">
            <a:xfrm>
              <a:off x="1872" y="1451"/>
              <a:ext cx="864" cy="28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Inferential Statistics</a:t>
              </a:r>
            </a:p>
          </p:txBody>
        </p:sp>
        <p:sp>
          <p:nvSpPr>
            <p:cNvPr id="19" name="_s114705"/>
            <p:cNvSpPr>
              <a:spLocks noChangeArrowheads="1"/>
            </p:cNvSpPr>
            <p:nvPr/>
          </p:nvSpPr>
          <p:spPr bwMode="auto">
            <a:xfrm>
              <a:off x="288" y="1883"/>
              <a:ext cx="864" cy="32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Measures of </a:t>
              </a:r>
            </a:p>
            <a:p>
              <a:pPr algn="ctr"/>
              <a:r>
                <a:rPr lang="en-US" b="1" dirty="0">
                  <a:latin typeface="Calibri" pitchFamily="34" charset="0"/>
                  <a:cs typeface="Calibri" pitchFamily="34" charset="0"/>
                </a:rPr>
                <a:t>Central Tendency</a:t>
              </a:r>
            </a:p>
          </p:txBody>
        </p:sp>
        <p:sp>
          <p:nvSpPr>
            <p:cNvPr id="20" name="_s114706"/>
            <p:cNvSpPr>
              <a:spLocks noChangeArrowheads="1"/>
            </p:cNvSpPr>
            <p:nvPr/>
          </p:nvSpPr>
          <p:spPr bwMode="auto">
            <a:xfrm>
              <a:off x="1440" y="1883"/>
              <a:ext cx="864" cy="35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prstTxWarp prst="textNoShape">
                <a:avLst/>
              </a:prstTxWarp>
            </a:bodyPr>
            <a:lstStyle/>
            <a:p>
              <a:pPr algn="ctr"/>
              <a:r>
                <a:rPr lang="en-US" b="1">
                  <a:latin typeface="Calibri" pitchFamily="34" charset="0"/>
                  <a:cs typeface="Calibri" pitchFamily="34" charset="0"/>
                </a:rPr>
                <a:t>Measures of </a:t>
              </a:r>
            </a:p>
            <a:p>
              <a:pPr algn="ctr"/>
              <a:r>
                <a:rPr lang="en-US" b="1">
                  <a:latin typeface="Calibri" pitchFamily="34" charset="0"/>
                  <a:cs typeface="Calibri" pitchFamily="34" charset="0"/>
                </a:rPr>
                <a:t>Variability</a:t>
              </a:r>
            </a:p>
          </p:txBody>
        </p:sp>
        <p:sp>
          <p:nvSpPr>
            <p:cNvPr id="21" name="_s114707"/>
            <p:cNvSpPr>
              <a:spLocks noChangeArrowheads="1"/>
            </p:cNvSpPr>
            <p:nvPr/>
          </p:nvSpPr>
          <p:spPr bwMode="auto">
            <a:xfrm>
              <a:off x="864" y="2315"/>
              <a:ext cx="769" cy="2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Mean</a:t>
              </a:r>
            </a:p>
          </p:txBody>
        </p:sp>
        <p:sp>
          <p:nvSpPr>
            <p:cNvPr id="22" name="_s114708"/>
            <p:cNvSpPr>
              <a:spLocks noChangeArrowheads="1"/>
            </p:cNvSpPr>
            <p:nvPr/>
          </p:nvSpPr>
          <p:spPr bwMode="auto">
            <a:xfrm>
              <a:off x="864" y="2747"/>
              <a:ext cx="774" cy="28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Median</a:t>
              </a:r>
            </a:p>
          </p:txBody>
        </p:sp>
        <p:sp>
          <p:nvSpPr>
            <p:cNvPr id="23" name="_s114709"/>
            <p:cNvSpPr>
              <a:spLocks noChangeArrowheads="1"/>
            </p:cNvSpPr>
            <p:nvPr/>
          </p:nvSpPr>
          <p:spPr bwMode="auto">
            <a:xfrm>
              <a:off x="864" y="3179"/>
              <a:ext cx="778" cy="28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Mode</a:t>
              </a:r>
            </a:p>
          </p:txBody>
        </p:sp>
        <p:sp>
          <p:nvSpPr>
            <p:cNvPr id="24" name="_s114710"/>
            <p:cNvSpPr>
              <a:spLocks noChangeArrowheads="1"/>
            </p:cNvSpPr>
            <p:nvPr/>
          </p:nvSpPr>
          <p:spPr bwMode="auto">
            <a:xfrm>
              <a:off x="1974" y="2315"/>
              <a:ext cx="870" cy="2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Range</a:t>
              </a:r>
            </a:p>
          </p:txBody>
        </p:sp>
        <p:sp>
          <p:nvSpPr>
            <p:cNvPr id="25" name="_s114711"/>
            <p:cNvSpPr>
              <a:spLocks noChangeArrowheads="1"/>
            </p:cNvSpPr>
            <p:nvPr/>
          </p:nvSpPr>
          <p:spPr bwMode="auto">
            <a:xfrm>
              <a:off x="1964" y="2747"/>
              <a:ext cx="912" cy="2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prstTxWarp prst="textNoShape">
                <a:avLst/>
              </a:prstTxWarp>
            </a:bodyPr>
            <a:lstStyle/>
            <a:p>
              <a:pPr algn="ctr"/>
              <a:r>
                <a:rPr lang="en-US" b="1" dirty="0">
                  <a:latin typeface="Calibri" pitchFamily="34" charset="0"/>
                  <a:cs typeface="Calibri" pitchFamily="34" charset="0"/>
                </a:rPr>
                <a:t>Standard Deviation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sz="quarter" idx="1"/>
          </p:nvPr>
        </p:nvSpPr>
        <p:spPr/>
        <p:txBody>
          <a:bodyPr/>
          <a:lstStyle/>
          <a:p>
            <a:r>
              <a:rPr lang="en-US" dirty="0"/>
              <a:t>In order to make raw data more understandable…</a:t>
            </a:r>
          </a:p>
          <a:p>
            <a:pPr lvl="1"/>
            <a:r>
              <a:rPr lang="en-US" dirty="0"/>
              <a:t>Descriptive Statistics</a:t>
            </a:r>
          </a:p>
          <a:p>
            <a:pPr lvl="2"/>
            <a:r>
              <a:rPr lang="en-US" dirty="0"/>
              <a:t>Summarize and describe data</a:t>
            </a:r>
          </a:p>
          <a:p>
            <a:pPr lvl="1"/>
            <a:r>
              <a:rPr lang="en-US" dirty="0"/>
              <a:t>Inferential Statistics</a:t>
            </a:r>
          </a:p>
          <a:p>
            <a:pPr lvl="2"/>
            <a:r>
              <a:rPr lang="en-US" dirty="0"/>
              <a:t>Help us make conclusions or inferences about the data</a:t>
            </a:r>
          </a:p>
        </p:txBody>
      </p:sp>
      <p:pic>
        <p:nvPicPr>
          <p:cNvPr id="4" name="Picture 2" descr="http://www.few.vu.nl/%7Ewrvhage/images/pavlov.gif"/>
          <p:cNvPicPr>
            <a:picLocks noChangeAspect="1" noChangeArrowheads="1"/>
          </p:cNvPicPr>
          <p:nvPr/>
        </p:nvPicPr>
        <p:blipFill>
          <a:blip r:embed="rId2" cstate="print"/>
          <a:srcRect/>
          <a:stretch>
            <a:fillRect/>
          </a:stretch>
        </p:blipFill>
        <p:spPr bwMode="auto">
          <a:xfrm>
            <a:off x="5029200" y="3672713"/>
            <a:ext cx="3000375" cy="2395855"/>
          </a:xfrm>
          <a:prstGeom prst="rect">
            <a:avLst/>
          </a:prstGeom>
          <a:noFill/>
        </p:spPr>
      </p:pic>
      <p:pic>
        <p:nvPicPr>
          <p:cNvPr id="1026" name="Picture 2" descr="http://vadlo.com/Research_Cartoons/Last-line-of-defense---statistic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72713"/>
            <a:ext cx="3121025" cy="234076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vs. Inferential</a:t>
            </a:r>
          </a:p>
        </p:txBody>
      </p:sp>
      <p:sp>
        <p:nvSpPr>
          <p:cNvPr id="3" name="Content Placeholder 2"/>
          <p:cNvSpPr>
            <a:spLocks noGrp="1"/>
          </p:cNvSpPr>
          <p:nvPr>
            <p:ph sz="quarter" idx="1"/>
          </p:nvPr>
        </p:nvSpPr>
        <p:spPr/>
        <p:txBody>
          <a:bodyPr>
            <a:normAutofit fontScale="85000" lnSpcReduction="10000"/>
          </a:bodyPr>
          <a:lstStyle/>
          <a:p>
            <a:r>
              <a:rPr lang="en-US" dirty="0"/>
              <a:t>Who or what are we interested in knowing something about?</a:t>
            </a:r>
          </a:p>
          <a:p>
            <a:pPr lvl="1"/>
            <a:r>
              <a:rPr lang="en-US" dirty="0"/>
              <a:t>Social behavior between friends</a:t>
            </a:r>
          </a:p>
          <a:p>
            <a:pPr lvl="1"/>
            <a:r>
              <a:rPr lang="en-US" dirty="0"/>
              <a:t>Cars made between 2000-2010</a:t>
            </a:r>
          </a:p>
          <a:p>
            <a:pPr lvl="1"/>
            <a:r>
              <a:rPr lang="en-US" dirty="0"/>
              <a:t>UConn undergraduates </a:t>
            </a:r>
          </a:p>
          <a:p>
            <a:endParaRPr lang="en-US" dirty="0"/>
          </a:p>
          <a:p>
            <a:r>
              <a:rPr lang="en-US" dirty="0"/>
              <a:t>We rarely can study everyone we are interested in, so we obtain a </a:t>
            </a:r>
            <a:r>
              <a:rPr lang="en-US" dirty="0">
                <a:solidFill>
                  <a:srgbClr val="C00000"/>
                </a:solidFill>
              </a:rPr>
              <a:t>sample </a:t>
            </a:r>
            <a:r>
              <a:rPr lang="en-US" dirty="0"/>
              <a:t>of the </a:t>
            </a:r>
            <a:r>
              <a:rPr lang="en-US" dirty="0">
                <a:solidFill>
                  <a:schemeClr val="accent3">
                    <a:lumMod val="50000"/>
                  </a:schemeClr>
                </a:solidFill>
              </a:rPr>
              <a:t>population</a:t>
            </a:r>
          </a:p>
          <a:p>
            <a:pPr lvl="1"/>
            <a:r>
              <a:rPr lang="en-US" dirty="0">
                <a:solidFill>
                  <a:schemeClr val="accent3">
                    <a:lumMod val="50000"/>
                  </a:schemeClr>
                </a:solidFill>
              </a:rPr>
              <a:t>We can’t talk to </a:t>
            </a:r>
            <a:r>
              <a:rPr lang="en-US" i="1" dirty="0">
                <a:solidFill>
                  <a:schemeClr val="accent3">
                    <a:lumMod val="50000"/>
                  </a:schemeClr>
                </a:solidFill>
              </a:rPr>
              <a:t>all</a:t>
            </a:r>
            <a:r>
              <a:rPr lang="en-US" dirty="0">
                <a:solidFill>
                  <a:schemeClr val="accent3">
                    <a:lumMod val="50000"/>
                  </a:schemeClr>
                </a:solidFill>
              </a:rPr>
              <a:t> UConn undergrads, study </a:t>
            </a:r>
            <a:r>
              <a:rPr lang="en-US" i="1" dirty="0">
                <a:solidFill>
                  <a:schemeClr val="accent3">
                    <a:lumMod val="50000"/>
                  </a:schemeClr>
                </a:solidFill>
              </a:rPr>
              <a:t>all</a:t>
            </a:r>
            <a:r>
              <a:rPr lang="en-US" dirty="0">
                <a:solidFill>
                  <a:schemeClr val="accent3">
                    <a:lumMod val="50000"/>
                  </a:schemeClr>
                </a:solidFill>
              </a:rPr>
              <a:t> cars from a 10 year period, or examine behavior between </a:t>
            </a:r>
            <a:r>
              <a:rPr lang="en-US" i="1" dirty="0">
                <a:solidFill>
                  <a:schemeClr val="accent3">
                    <a:lumMod val="50000"/>
                  </a:schemeClr>
                </a:solidFill>
              </a:rPr>
              <a:t>all</a:t>
            </a:r>
            <a:r>
              <a:rPr lang="en-US" dirty="0">
                <a:solidFill>
                  <a:schemeClr val="accent3">
                    <a:lumMod val="50000"/>
                  </a:schemeClr>
                </a:solidFill>
              </a:rPr>
              <a:t> groups of friends</a:t>
            </a:r>
          </a:p>
          <a:p>
            <a:endParaRPr lang="en-US" dirty="0"/>
          </a:p>
          <a:p>
            <a:r>
              <a:rPr lang="en-US" dirty="0"/>
              <a:t>Descriptive statistics set to DESCRIBE a sample</a:t>
            </a:r>
          </a:p>
          <a:p>
            <a:r>
              <a:rPr lang="en-US" dirty="0"/>
              <a:t>Inferential statistics are what we use to make INFERENCES about a hypothetical population based on the sample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7137</TotalTime>
  <Words>2184</Words>
  <Application>Microsoft Macintosh PowerPoint</Application>
  <PresentationFormat>On-screen Show (4:3)</PresentationFormat>
  <Paragraphs>304</Paragraphs>
  <Slides>41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MS PGothic</vt:lpstr>
      <vt:lpstr>Algerian</vt:lpstr>
      <vt:lpstr>Arial</vt:lpstr>
      <vt:lpstr>Calibri</vt:lpstr>
      <vt:lpstr>Cambria Math</vt:lpstr>
      <vt:lpstr>Georgia</vt:lpstr>
      <vt:lpstr>Symbol</vt:lpstr>
      <vt:lpstr>Wingdings</vt:lpstr>
      <vt:lpstr>Wingdings 2</vt:lpstr>
      <vt:lpstr>Civic</vt:lpstr>
      <vt:lpstr>Statistics – Part I </vt:lpstr>
      <vt:lpstr>We found something to measure, now what?</vt:lpstr>
      <vt:lpstr>Statistics!</vt:lpstr>
      <vt:lpstr>Statistics is….</vt:lpstr>
      <vt:lpstr>Why is statistics so important to psychologists? </vt:lpstr>
      <vt:lpstr>They’re everywhere! </vt:lpstr>
      <vt:lpstr>Statistics: Overview</vt:lpstr>
      <vt:lpstr>Types of Statistics</vt:lpstr>
      <vt:lpstr>Descriptive vs. Inferential</vt:lpstr>
      <vt:lpstr>Types of Data Sets &amp; Measurements</vt:lpstr>
      <vt:lpstr>How do we get a good sample?</vt:lpstr>
      <vt:lpstr>Types of Data</vt:lpstr>
      <vt:lpstr>First – always look at your data!</vt:lpstr>
      <vt:lpstr>First notice how data are distributed</vt:lpstr>
      <vt:lpstr>Measures of Central Tendency </vt:lpstr>
      <vt:lpstr>Mean</vt:lpstr>
      <vt:lpstr>Using the Mean to Describe Data</vt:lpstr>
      <vt:lpstr>Wait, what’s a histogram? </vt:lpstr>
      <vt:lpstr>Selecting Bin Size</vt:lpstr>
      <vt:lpstr>The normal distribution</vt:lpstr>
      <vt:lpstr>Height</vt:lpstr>
      <vt:lpstr>Median</vt:lpstr>
      <vt:lpstr>Why use the median?</vt:lpstr>
      <vt:lpstr>PowerPoint Presentation</vt:lpstr>
      <vt:lpstr>Add Some Old People to the Class</vt:lpstr>
      <vt:lpstr>Height, as reported…</vt:lpstr>
      <vt:lpstr>Use the median for highly skewed distributions where the mean is really “not typical”</vt:lpstr>
      <vt:lpstr>Mode</vt:lpstr>
      <vt:lpstr>When to use the Mode</vt:lpstr>
      <vt:lpstr>The mode is also useful</vt:lpstr>
      <vt:lpstr>The Normal Distribution</vt:lpstr>
      <vt:lpstr>The normal distribution</vt:lpstr>
      <vt:lpstr>Class Activity</vt:lpstr>
      <vt:lpstr>Class Activity</vt:lpstr>
      <vt:lpstr>Measures of Variability</vt:lpstr>
      <vt:lpstr>Range</vt:lpstr>
      <vt:lpstr>Standard Deviation</vt:lpstr>
      <vt:lpstr>Standard Deviation</vt:lpstr>
      <vt:lpstr>Standard Deviation</vt:lpstr>
      <vt:lpstr>SD, cont. </vt:lpstr>
      <vt:lpstr>Why descriptives?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Psychology Lab 016</dc:title>
  <dc:creator>Jenn Corriveau</dc:creator>
  <cp:lastModifiedBy>Pratto, Felicia</cp:lastModifiedBy>
  <cp:revision>214</cp:revision>
  <dcterms:created xsi:type="dcterms:W3CDTF">2010-09-16T15:37:35Z</dcterms:created>
  <dcterms:modified xsi:type="dcterms:W3CDTF">2020-02-16T23:21:32Z</dcterms:modified>
</cp:coreProperties>
</file>