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2"/>
  </p:sldMasterIdLst>
  <p:notesMasterIdLst>
    <p:notesMasterId r:id="rId18"/>
  </p:notesMasterIdLst>
  <p:handoutMasterIdLst>
    <p:handoutMasterId r:id="rId19"/>
  </p:handoutMasterIdLst>
  <p:sldIdLst>
    <p:sldId id="283" r:id="rId3"/>
    <p:sldId id="281" r:id="rId4"/>
    <p:sldId id="284" r:id="rId5"/>
    <p:sldId id="332" r:id="rId6"/>
    <p:sldId id="287" r:id="rId7"/>
    <p:sldId id="311" r:id="rId8"/>
    <p:sldId id="303" r:id="rId9"/>
    <p:sldId id="304" r:id="rId10"/>
    <p:sldId id="330" r:id="rId11"/>
    <p:sldId id="331" r:id="rId12"/>
    <p:sldId id="333" r:id="rId13"/>
    <p:sldId id="335" r:id="rId14"/>
    <p:sldId id="336" r:id="rId15"/>
    <p:sldId id="337" r:id="rId16"/>
    <p:sldId id="33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85" autoAdjust="0"/>
    <p:restoredTop sz="79152" autoAdjust="0"/>
  </p:normalViewPr>
  <p:slideViewPr>
    <p:cSldViewPr snapToGrid="0">
      <p:cViewPr varScale="1">
        <p:scale>
          <a:sx n="77" d="100"/>
          <a:sy n="77" d="100"/>
        </p:scale>
        <p:origin x="976" y="176"/>
      </p:cViewPr>
      <p:guideLst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97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2/16/20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2/16/20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BOLDED </a:t>
            </a:r>
            <a:r>
              <a:rPr lang="en-US" b="0" dirty="0"/>
              <a:t>items</a:t>
            </a:r>
            <a:r>
              <a:rPr lang="en-US" b="0" baseline="0" dirty="0"/>
              <a:t> you should be most familiar with; other items will be helpful to you but less emphasis is placed on them since this is not a stats class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6199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Symbol" charset="2"/>
              <a:cs typeface="Symbol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82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6A4F-9EFD-DB43-84DE-566B888534E2}" type="datetime1">
              <a:rPr lang="en-US" smtClean="0"/>
              <a:t>2/16/20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62501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AD30-AACF-B34B-91DF-9EABEDFE0791}" type="datetime1">
              <a:rPr lang="en-US" smtClean="0"/>
              <a:t>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8163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3"/>
            <a:ext cx="457200" cy="441325"/>
          </a:xfrm>
        </p:spPr>
        <p:txBody>
          <a:bodyPr/>
          <a:lstStyle/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6592-43E8-9A44-9FF8-EEAE9149076F}" type="datetime1">
              <a:rPr lang="en-US" smtClean="0"/>
              <a:t>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3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75765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C070D-F4F4-E747-B61D-F10BA6C21DCA}" type="datetime1">
              <a:rPr lang="en-US" smtClean="0"/>
              <a:t>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4"/>
            <a:ext cx="457200" cy="441325"/>
          </a:xfrm>
        </p:spPr>
        <p:txBody>
          <a:bodyPr/>
          <a:lstStyle/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086417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7467-30C1-9B42-9AAB-3868B812B432}" type="datetime1">
              <a:rPr lang="en-US" smtClean="0"/>
              <a:t>2/16/20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34547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FFA7CBA-570E-F244-9264-C168B7DAD027}" type="datetime1">
              <a:rPr lang="en-US" smtClean="0"/>
              <a:t>2/16/20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4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01303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8DDA-F793-7048-9552-31B9C0F8AD7C}" type="datetime1">
              <a:rPr lang="en-US" smtClean="0"/>
              <a:t>2/16/20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5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B5CB-5209-7A44-A1F3-13B096ECD03F}" type="datetime1">
              <a:rPr lang="en-US" smtClean="0"/>
              <a:t>2/16/20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2"/>
            <a:ext cx="457200" cy="441325"/>
          </a:xfrm>
        </p:spPr>
        <p:txBody>
          <a:bodyPr/>
          <a:lstStyle/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023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A91D-3D88-A141-953A-4B6A6CFAB50A}" type="datetime1">
              <a:rPr lang="en-US" smtClean="0"/>
              <a:t>2/16/20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E31172-64EE-4DA0-9506-7197FE0687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35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85DE-9912-1649-A825-2CF0532A5364}" type="datetime1">
              <a:rPr lang="en-US" smtClean="0"/>
              <a:t>2/16/20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63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/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D0AA2CC-F1E2-FA4F-A548-B68195DAEC78}" type="datetime1">
              <a:rPr lang="en-US" smtClean="0"/>
              <a:t>2/16/20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14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8AA350D-6C79-774E-88C5-F30DEF812FCA}" type="datetime1">
              <a:rPr lang="en-US" smtClean="0"/>
              <a:t>2/16/20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6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192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844304"/>
            <a:ext cx="6400800" cy="1752600"/>
          </a:xfrm>
        </p:spPr>
        <p:txBody>
          <a:bodyPr/>
          <a:lstStyle/>
          <a:p>
            <a:r>
              <a:rPr lang="en-US" dirty="0"/>
              <a:t>more Inferential Statistics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1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ANOVA</a:t>
            </a:r>
          </a:p>
        </p:txBody>
      </p:sp>
    </p:spTree>
    <p:extLst>
      <p:ext uri="{BB962C8B-B14F-4D97-AF65-F5344CB8AC3E}">
        <p14:creationId xmlns:p14="http://schemas.microsoft.com/office/powerpoint/2010/main" val="1957969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25605-51E4-C142-95B0-D538335AD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Interaction: One of these things is not like the other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524B82-3FBE-9647-93C3-0FEA3763C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10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141C6E-4C04-7248-BEAA-D7BE0AEB46E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95B3FB1-963A-F447-A7F1-C16AB0019D1A}"/>
              </a:ext>
            </a:extLst>
          </p:cNvPr>
          <p:cNvCxnSpPr/>
          <p:nvPr/>
        </p:nvCxnSpPr>
        <p:spPr>
          <a:xfrm>
            <a:off x="2023353" y="1708825"/>
            <a:ext cx="0" cy="24902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57FD65E-7A64-8247-BF55-7A9792DB9C59}"/>
              </a:ext>
            </a:extLst>
          </p:cNvPr>
          <p:cNvCxnSpPr>
            <a:cxnSpLocks/>
          </p:cNvCxnSpPr>
          <p:nvPr/>
        </p:nvCxnSpPr>
        <p:spPr>
          <a:xfrm flipH="1">
            <a:off x="769182" y="2928025"/>
            <a:ext cx="250834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9C39AE6-3E7F-D643-8C26-A8B9B16C0388}"/>
              </a:ext>
            </a:extLst>
          </p:cNvPr>
          <p:cNvCxnSpPr/>
          <p:nvPr/>
        </p:nvCxnSpPr>
        <p:spPr>
          <a:xfrm>
            <a:off x="6358647" y="1708825"/>
            <a:ext cx="0" cy="24902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58146D7-19DB-954E-B9F0-BAD3D1D9E396}"/>
              </a:ext>
            </a:extLst>
          </p:cNvPr>
          <p:cNvCxnSpPr>
            <a:cxnSpLocks/>
          </p:cNvCxnSpPr>
          <p:nvPr/>
        </p:nvCxnSpPr>
        <p:spPr>
          <a:xfrm flipH="1">
            <a:off x="5104476" y="2928025"/>
            <a:ext cx="250834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9FC0F18-EDA8-A548-AAA1-139F96079A5A}"/>
              </a:ext>
            </a:extLst>
          </p:cNvPr>
          <p:cNvCxnSpPr/>
          <p:nvPr/>
        </p:nvCxnSpPr>
        <p:spPr>
          <a:xfrm>
            <a:off x="4531695" y="3417650"/>
            <a:ext cx="0" cy="24902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D61D9C1-8CD4-0D4A-90C8-C741B7C83C07}"/>
              </a:ext>
            </a:extLst>
          </p:cNvPr>
          <p:cNvCxnSpPr>
            <a:cxnSpLocks/>
          </p:cNvCxnSpPr>
          <p:nvPr/>
        </p:nvCxnSpPr>
        <p:spPr>
          <a:xfrm flipH="1">
            <a:off x="3277524" y="4636850"/>
            <a:ext cx="250834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gular Pentagon 20">
            <a:extLst>
              <a:ext uri="{FF2B5EF4-FFF2-40B4-BE49-F238E27FC236}">
                <a16:creationId xmlns:a16="http://schemas.microsoft.com/office/drawing/2014/main" id="{E7C37F6B-54E3-DD44-A19D-8BF9161383F8}"/>
              </a:ext>
            </a:extLst>
          </p:cNvPr>
          <p:cNvSpPr/>
          <p:nvPr/>
        </p:nvSpPr>
        <p:spPr>
          <a:xfrm>
            <a:off x="3693518" y="3793884"/>
            <a:ext cx="389106" cy="38910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gular Pentagon 21">
            <a:extLst>
              <a:ext uri="{FF2B5EF4-FFF2-40B4-BE49-F238E27FC236}">
                <a16:creationId xmlns:a16="http://schemas.microsoft.com/office/drawing/2014/main" id="{F467AB08-AAD7-6C4F-A23F-1D6172A7235A}"/>
              </a:ext>
            </a:extLst>
          </p:cNvPr>
          <p:cNvSpPr/>
          <p:nvPr/>
        </p:nvSpPr>
        <p:spPr>
          <a:xfrm>
            <a:off x="2429742" y="2276271"/>
            <a:ext cx="389106" cy="38910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gular Pentagon 22">
            <a:extLst>
              <a:ext uri="{FF2B5EF4-FFF2-40B4-BE49-F238E27FC236}">
                <a16:creationId xmlns:a16="http://schemas.microsoft.com/office/drawing/2014/main" id="{D089BCF2-0284-1E41-904A-3CFB0121E836}"/>
              </a:ext>
            </a:extLst>
          </p:cNvPr>
          <p:cNvSpPr/>
          <p:nvPr/>
        </p:nvSpPr>
        <p:spPr>
          <a:xfrm>
            <a:off x="6765035" y="2137036"/>
            <a:ext cx="389106" cy="38910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riangle 24">
            <a:extLst>
              <a:ext uri="{FF2B5EF4-FFF2-40B4-BE49-F238E27FC236}">
                <a16:creationId xmlns:a16="http://schemas.microsoft.com/office/drawing/2014/main" id="{5A1F7DC5-BA8E-8D4F-9E7D-73831DC790A4}"/>
              </a:ext>
            </a:extLst>
          </p:cNvPr>
          <p:cNvSpPr/>
          <p:nvPr/>
        </p:nvSpPr>
        <p:spPr>
          <a:xfrm>
            <a:off x="1206230" y="3255619"/>
            <a:ext cx="410735" cy="52834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iangle 25">
            <a:extLst>
              <a:ext uri="{FF2B5EF4-FFF2-40B4-BE49-F238E27FC236}">
                <a16:creationId xmlns:a16="http://schemas.microsoft.com/office/drawing/2014/main" id="{E341CE1A-C0C1-2F42-A009-27C2E2F8086B}"/>
              </a:ext>
            </a:extLst>
          </p:cNvPr>
          <p:cNvSpPr/>
          <p:nvPr/>
        </p:nvSpPr>
        <p:spPr>
          <a:xfrm>
            <a:off x="2408113" y="3265541"/>
            <a:ext cx="410735" cy="52834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riangle 26">
            <a:extLst>
              <a:ext uri="{FF2B5EF4-FFF2-40B4-BE49-F238E27FC236}">
                <a16:creationId xmlns:a16="http://schemas.microsoft.com/office/drawing/2014/main" id="{EE76C37B-D573-E349-BAD2-7D9FEE27B755}"/>
              </a:ext>
            </a:extLst>
          </p:cNvPr>
          <p:cNvSpPr/>
          <p:nvPr/>
        </p:nvSpPr>
        <p:spPr>
          <a:xfrm>
            <a:off x="5357785" y="2067417"/>
            <a:ext cx="410735" cy="52834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gular Pentagon 27">
            <a:extLst>
              <a:ext uri="{FF2B5EF4-FFF2-40B4-BE49-F238E27FC236}">
                <a16:creationId xmlns:a16="http://schemas.microsoft.com/office/drawing/2014/main" id="{F4AFB39A-53C3-7C4D-B3AC-055861BC8E28}"/>
              </a:ext>
            </a:extLst>
          </p:cNvPr>
          <p:cNvSpPr/>
          <p:nvPr/>
        </p:nvSpPr>
        <p:spPr>
          <a:xfrm>
            <a:off x="5380687" y="3372255"/>
            <a:ext cx="389106" cy="38910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gular Pentagon 28">
            <a:extLst>
              <a:ext uri="{FF2B5EF4-FFF2-40B4-BE49-F238E27FC236}">
                <a16:creationId xmlns:a16="http://schemas.microsoft.com/office/drawing/2014/main" id="{05F10705-599E-D24B-878E-586400799CED}"/>
              </a:ext>
            </a:extLst>
          </p:cNvPr>
          <p:cNvSpPr/>
          <p:nvPr/>
        </p:nvSpPr>
        <p:spPr>
          <a:xfrm>
            <a:off x="1200323" y="2239031"/>
            <a:ext cx="389106" cy="38910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gular Pentagon 29">
            <a:extLst>
              <a:ext uri="{FF2B5EF4-FFF2-40B4-BE49-F238E27FC236}">
                <a16:creationId xmlns:a16="http://schemas.microsoft.com/office/drawing/2014/main" id="{5A5774D6-D25A-1C48-A43C-CE379002D7A4}"/>
              </a:ext>
            </a:extLst>
          </p:cNvPr>
          <p:cNvSpPr/>
          <p:nvPr/>
        </p:nvSpPr>
        <p:spPr>
          <a:xfrm>
            <a:off x="3676795" y="5058479"/>
            <a:ext cx="389106" cy="38910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riangle 30">
            <a:extLst>
              <a:ext uri="{FF2B5EF4-FFF2-40B4-BE49-F238E27FC236}">
                <a16:creationId xmlns:a16="http://schemas.microsoft.com/office/drawing/2014/main" id="{2461E697-3759-E844-899A-33AE037A71F1}"/>
              </a:ext>
            </a:extLst>
          </p:cNvPr>
          <p:cNvSpPr/>
          <p:nvPr/>
        </p:nvSpPr>
        <p:spPr>
          <a:xfrm>
            <a:off x="4835392" y="4954861"/>
            <a:ext cx="410735" cy="52834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gular Pentagon 31">
            <a:extLst>
              <a:ext uri="{FF2B5EF4-FFF2-40B4-BE49-F238E27FC236}">
                <a16:creationId xmlns:a16="http://schemas.microsoft.com/office/drawing/2014/main" id="{7A82868B-04F9-2C45-BE71-283D732D901B}"/>
              </a:ext>
            </a:extLst>
          </p:cNvPr>
          <p:cNvSpPr/>
          <p:nvPr/>
        </p:nvSpPr>
        <p:spPr>
          <a:xfrm>
            <a:off x="4801546" y="3827784"/>
            <a:ext cx="389106" cy="38910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riangle 32">
            <a:extLst>
              <a:ext uri="{FF2B5EF4-FFF2-40B4-BE49-F238E27FC236}">
                <a16:creationId xmlns:a16="http://schemas.microsoft.com/office/drawing/2014/main" id="{E59680C1-3C65-9F4C-8423-AAAEBCCDCAC6}"/>
              </a:ext>
            </a:extLst>
          </p:cNvPr>
          <p:cNvSpPr/>
          <p:nvPr/>
        </p:nvSpPr>
        <p:spPr>
          <a:xfrm>
            <a:off x="6715514" y="3233019"/>
            <a:ext cx="410735" cy="52834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955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824CA-A061-874E-9283-BFD1076AD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Interaction Results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1B78C2-38A1-FD41-9DCB-F37387229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11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31521-020F-E74C-9258-3A7904EDC82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From </a:t>
            </a:r>
            <a:r>
              <a:rPr lang="en-US" dirty="0" err="1"/>
              <a:t>Naranyana</a:t>
            </a:r>
            <a:r>
              <a:rPr lang="en-US" dirty="0"/>
              <a:t> et al (2013) Study 3</a:t>
            </a:r>
          </a:p>
          <a:p>
            <a:pPr marL="0" indent="0">
              <a:buNone/>
            </a:pPr>
            <a:r>
              <a:rPr lang="en-US" dirty="0"/>
              <a:t>“A 2 (high power vs. low power) x  2(exclusion vs. inclusion) between-participant ANOVA on the intention to connect with others revealed a significant main effect of power, F(1,114) = 12.34, p &lt; .05, </a:t>
            </a:r>
            <a:r>
              <a:rPr lang="en-US" dirty="0">
                <a:latin typeface="Symbol" pitchFamily="2" charset="2"/>
              </a:rPr>
              <a:t>h</a:t>
            </a:r>
            <a:r>
              <a:rPr lang="en-US" baseline="30000" dirty="0"/>
              <a:t>2</a:t>
            </a:r>
            <a:r>
              <a:rPr lang="en-US" baseline="-25000" dirty="0"/>
              <a:t>p </a:t>
            </a:r>
            <a:r>
              <a:rPr lang="en-US" dirty="0"/>
              <a:t>= </a:t>
            </a:r>
            <a:r>
              <a:rPr lang="en-US" baseline="-25000" dirty="0"/>
              <a:t>.</a:t>
            </a:r>
            <a:r>
              <a:rPr lang="en-US" dirty="0"/>
              <a:t>04. Consistent with our prediction … the high power group (M = 7.52, SD = 2.34) displayed a greater intention to connect with others than the low power group (M = 6.68, SD = 2.16), t(113) = 2.01, p = .05. There was no main effect of social feedback, F (1,114) = .84, p = .36.”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151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824CA-A061-874E-9283-BFD1076AD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Interaction Results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1B78C2-38A1-FD41-9DCB-F37387229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12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31521-020F-E74C-9258-3A7904EDC82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 </a:t>
            </a:r>
            <a:r>
              <a:rPr lang="en-US" dirty="0" err="1"/>
              <a:t>Naranyana</a:t>
            </a:r>
            <a:r>
              <a:rPr lang="en-US" dirty="0"/>
              <a:t> et al (2013) Study 3</a:t>
            </a:r>
          </a:p>
          <a:p>
            <a:pPr marL="0" indent="0">
              <a:buNone/>
            </a:pPr>
            <a:r>
              <a:rPr lang="en-US" dirty="0"/>
              <a:t>“A 2 (high power vs. low power) x  2(exclusion vs. inclusion) between-participant ANOVA on the intention to connect with others revealed a significant main effect of power, F(1,114) = 12.34, p &lt; .05, </a:t>
            </a:r>
            <a:r>
              <a:rPr lang="en-US" dirty="0">
                <a:latin typeface="Symbol" pitchFamily="2" charset="2"/>
              </a:rPr>
              <a:t>h</a:t>
            </a:r>
            <a:r>
              <a:rPr lang="en-US" baseline="30000" dirty="0"/>
              <a:t>2</a:t>
            </a:r>
            <a:r>
              <a:rPr lang="en-US" baseline="-25000" dirty="0"/>
              <a:t>p </a:t>
            </a:r>
            <a:r>
              <a:rPr lang="en-US" dirty="0"/>
              <a:t>= </a:t>
            </a:r>
            <a:r>
              <a:rPr lang="en-US" baseline="-25000" dirty="0"/>
              <a:t>.</a:t>
            </a:r>
            <a:r>
              <a:rPr lang="en-US" dirty="0"/>
              <a:t>04. “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This sentence tells us what analysis they did, the DV, and that there was a reliable main effect of power condition.</a:t>
            </a:r>
          </a:p>
        </p:txBody>
      </p:sp>
    </p:spTree>
    <p:extLst>
      <p:ext uri="{BB962C8B-B14F-4D97-AF65-F5344CB8AC3E}">
        <p14:creationId xmlns:p14="http://schemas.microsoft.com/office/powerpoint/2010/main" val="1253617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824CA-A061-874E-9283-BFD1076AD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Interaction Results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1B78C2-38A1-FD41-9DCB-F37387229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13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31521-020F-E74C-9258-3A7904EDC82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 </a:t>
            </a:r>
            <a:r>
              <a:rPr lang="en-US" dirty="0" err="1"/>
              <a:t>Naranyana</a:t>
            </a:r>
            <a:r>
              <a:rPr lang="en-US" dirty="0"/>
              <a:t> et al (2013) Study 3</a:t>
            </a:r>
          </a:p>
          <a:p>
            <a:pPr marL="0" indent="0">
              <a:buNone/>
            </a:pPr>
            <a:r>
              <a:rPr lang="en-US" dirty="0"/>
              <a:t>“Consistent with our prediction … the high power group (M = 7.52, SD = 2.34) displayed a greater intention to connect with others than the low power group (M = 6.68, SD = 2.16), t(113) = 2.01, p = .05. “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This sentence tells us the means and SD of each power condition, and that they followed up the overall F test with a test that compared the high power condition with the other two conditions together.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211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824CA-A061-874E-9283-BFD1076AD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Interaction Results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1B78C2-38A1-FD41-9DCB-F37387229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14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31521-020F-E74C-9258-3A7904EDC82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 </a:t>
            </a:r>
            <a:r>
              <a:rPr lang="en-US" dirty="0" err="1"/>
              <a:t>Naranyana</a:t>
            </a:r>
            <a:r>
              <a:rPr lang="en-US" dirty="0"/>
              <a:t> et al (2013) Study 3</a:t>
            </a:r>
          </a:p>
          <a:p>
            <a:pPr marL="0" indent="0">
              <a:buNone/>
            </a:pPr>
            <a:r>
              <a:rPr lang="en-US" dirty="0"/>
              <a:t>“There was no main effect of social feedback, F (1,114) = .84, p = .36.”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This sentence tells us that there was no main effect of social feedback.  Even effects that are not reliable (“significant”) have to be reported.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070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401AFF-0CD7-D84A-BD1F-4980F1BCB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Naranyanan</a:t>
            </a:r>
            <a:r>
              <a:rPr lang="en-US" dirty="0"/>
              <a:t> et al (2013) Study 3 Results cont’d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18B5B2-524F-E94C-8E08-587411987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15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11B863-C103-1B4F-BC04-A512283905F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“ Social feedback moderated the effect of power on intention to connect, F(1,115) = 3.99, p &lt; .05, </a:t>
            </a:r>
            <a:r>
              <a:rPr lang="en-US" dirty="0">
                <a:latin typeface="Symbol" pitchFamily="2" charset="2"/>
              </a:rPr>
              <a:t>h</a:t>
            </a:r>
            <a:r>
              <a:rPr lang="en-US" baseline="30000" dirty="0"/>
              <a:t>2</a:t>
            </a:r>
            <a:r>
              <a:rPr lang="en-US" baseline="-25000" dirty="0"/>
              <a:t>p </a:t>
            </a:r>
            <a:r>
              <a:rPr lang="en-US" dirty="0"/>
              <a:t>= .03, such that power led to a greater intention to connect only when participants were excluded.”</a:t>
            </a:r>
          </a:p>
          <a:p>
            <a:pPr marL="0" indent="0">
              <a:buNone/>
            </a:pPr>
            <a:r>
              <a:rPr lang="en-US" dirty="0"/>
              <a:t>This sentence tells us there IS an interaction, and its form.</a:t>
            </a:r>
          </a:p>
          <a:p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9940E1B1-99CE-D94E-92E7-8D3E804E275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144268"/>
            <a:ext cx="4038600" cy="3136202"/>
          </a:xfrm>
        </p:spPr>
      </p:pic>
    </p:spTree>
    <p:extLst>
      <p:ext uri="{BB962C8B-B14F-4D97-AF65-F5344CB8AC3E}">
        <p14:creationId xmlns:p14="http://schemas.microsoft.com/office/powerpoint/2010/main" val="388854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2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1">
            <a:normAutofit/>
          </a:bodyPr>
          <a:lstStyle/>
          <a:p>
            <a:r>
              <a:rPr lang="en-US" dirty="0"/>
              <a:t>By the end of this unit you should be familiar with:</a:t>
            </a:r>
          </a:p>
          <a:p>
            <a:pPr lvl="1"/>
            <a:r>
              <a:rPr lang="en-US" b="1" dirty="0"/>
              <a:t>F-tests</a:t>
            </a:r>
          </a:p>
          <a:p>
            <a:pPr lvl="1"/>
            <a:r>
              <a:rPr lang="en-US" b="1" dirty="0"/>
              <a:t>Regression weights</a:t>
            </a:r>
          </a:p>
          <a:p>
            <a:pPr lvl="1"/>
            <a:r>
              <a:rPr lang="en-US" b="1" dirty="0"/>
              <a:t>Mediation</a:t>
            </a:r>
          </a:p>
          <a:p>
            <a:pPr lvl="1"/>
            <a:r>
              <a:rPr lang="en-US" b="1" dirty="0"/>
              <a:t>Moderation</a:t>
            </a:r>
          </a:p>
          <a:p>
            <a:pPr lvl="1"/>
            <a:endParaRPr lang="en-US" b="1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29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ANOVA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3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An</a:t>
            </a:r>
            <a:r>
              <a:rPr lang="en-US" dirty="0"/>
              <a:t>alysis </a:t>
            </a:r>
            <a:r>
              <a:rPr lang="en-US" b="1" dirty="0"/>
              <a:t>o</a:t>
            </a:r>
            <a:r>
              <a:rPr lang="en-US" dirty="0"/>
              <a:t>f </a:t>
            </a:r>
            <a:r>
              <a:rPr lang="en-US" b="1" dirty="0"/>
              <a:t>Va</a:t>
            </a:r>
            <a:r>
              <a:rPr lang="en-US" dirty="0"/>
              <a:t>riance </a:t>
            </a:r>
          </a:p>
          <a:p>
            <a:r>
              <a:rPr lang="en-US" dirty="0"/>
              <a:t>Used to compare three or more cells of factorial experimental design</a:t>
            </a:r>
          </a:p>
          <a:p>
            <a:pPr lvl="1"/>
            <a:r>
              <a:rPr lang="en-US" dirty="0"/>
              <a:t>How much, if at all, do the groups differ from each other? Is it a reliable difference? </a:t>
            </a:r>
          </a:p>
          <a:p>
            <a:r>
              <a:rPr lang="en-US" dirty="0"/>
              <a:t>Assumes normal distribution of DVs</a:t>
            </a:r>
          </a:p>
          <a:p>
            <a:r>
              <a:rPr lang="en-US" dirty="0"/>
              <a:t>Test statistic is F-distribution</a:t>
            </a:r>
          </a:p>
          <a:p>
            <a:r>
              <a:rPr lang="en-US" dirty="0"/>
              <a:t>(An F with two cells equals a t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r>
              <a:rPr lang="en-US" dirty="0"/>
              <a:t>If there is a significant difference, you may see </a:t>
            </a:r>
            <a:r>
              <a:rPr lang="en-US" dirty="0" err="1"/>
              <a:t>Tukey’s</a:t>
            </a:r>
            <a:r>
              <a:rPr lang="en-US" dirty="0"/>
              <a:t> HSD reported</a:t>
            </a:r>
          </a:p>
          <a:p>
            <a:pPr lvl="1"/>
            <a:r>
              <a:rPr lang="en-US" dirty="0"/>
              <a:t>This tells you which groups were different from each other and by how much </a:t>
            </a:r>
          </a:p>
          <a:p>
            <a:r>
              <a:rPr lang="en-US" dirty="0">
                <a:latin typeface="Symbol" charset="2"/>
                <a:cs typeface="Symbol" charset="2"/>
              </a:rPr>
              <a:t>h</a:t>
            </a:r>
            <a:r>
              <a:rPr lang="en-US" baseline="30000" dirty="0">
                <a:cs typeface="Symbol" charset="2"/>
              </a:rPr>
              <a:t>2 </a:t>
            </a:r>
            <a:r>
              <a:rPr lang="en-US" dirty="0">
                <a:cs typeface="Symbol" charset="2"/>
              </a:rPr>
              <a:t> (eta-squared)</a:t>
            </a:r>
            <a:endParaRPr lang="en-US" baseline="30000" dirty="0">
              <a:latin typeface="Symbol" charset="2"/>
              <a:cs typeface="Symbol" charset="2"/>
            </a:endParaRPr>
          </a:p>
          <a:p>
            <a:pPr lvl="1"/>
            <a:r>
              <a:rPr lang="en-US" dirty="0"/>
              <a:t>Measure of effect size in ANOVA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726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8EC8E-F141-5648-A363-BD1C21A6A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98448"/>
          </a:xfrm>
        </p:spPr>
        <p:txBody>
          <a:bodyPr>
            <a:normAutofit/>
          </a:bodyPr>
          <a:lstStyle/>
          <a:p>
            <a:r>
              <a:rPr lang="en-US" dirty="0"/>
              <a:t>Comparing More Than Two Groups of Observations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3A18B6-9ED9-4E4F-9247-87CC87927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4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770A6E-D36D-7C44-947D-2AC5634AC7D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t-tests can only compare one set of observations to a constant, or two groups to each other.</a:t>
            </a:r>
          </a:p>
          <a:p>
            <a:r>
              <a:rPr lang="en-US" dirty="0"/>
              <a:t>If you have an experiment with 3 levels of a condition (e.g., high power, low power, no treatment control), you should do a different test: a one-way analysis of variance (ANOVA).</a:t>
            </a:r>
          </a:p>
          <a:p>
            <a:r>
              <a:rPr lang="en-US" dirty="0"/>
              <a:t>If you have an experiment with 2 or more crossed factors, then you also would have more than two groups to compare, so you would do a multi-way ANOVA.</a:t>
            </a:r>
          </a:p>
        </p:txBody>
      </p:sp>
    </p:spTree>
    <p:extLst>
      <p:ext uri="{BB962C8B-B14F-4D97-AF65-F5344CB8AC3E}">
        <p14:creationId xmlns:p14="http://schemas.microsoft.com/office/powerpoint/2010/main" val="174277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age.slidesharecdn.com/anovaibrahim-120505063014-phpapp01/95/anova-statistics-3-728.jpg?cb=13361995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391" y="3435135"/>
            <a:ext cx="4331294" cy="3248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http://image.slidesharecdn.com/anovaibrahim-120505063014-phpapp01/95/anova-statistics-4-728.jpg?cb=13361995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10" y="348758"/>
            <a:ext cx="4122988" cy="3092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72-64EE-4DA0-9506-7197FE06872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7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Results: One-way ANOVA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6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“There was a statistically significant difference between groups as determined by a one-way ANOVA, </a:t>
            </a:r>
            <a:r>
              <a:rPr lang="en-US" sz="2400" i="1" dirty="0"/>
              <a:t>F</a:t>
            </a:r>
            <a:r>
              <a:rPr lang="en-US" sz="2400" dirty="0"/>
              <a:t>(2, 30) = 5, </a:t>
            </a:r>
            <a:r>
              <a:rPr lang="en-US" sz="2400" i="1" dirty="0"/>
              <a:t>p</a:t>
            </a:r>
            <a:r>
              <a:rPr lang="en-US" sz="2400" dirty="0"/>
              <a:t> = .0003. Tukey’s HSD indicated that participants’ reported self-esteem was statistically significantly lower when presented with sad images (</a:t>
            </a:r>
            <a:r>
              <a:rPr lang="en-US" sz="2400" i="1" dirty="0"/>
              <a:t>M</a:t>
            </a:r>
            <a:r>
              <a:rPr lang="en-US" sz="2400" dirty="0"/>
              <a:t> = 4, </a:t>
            </a:r>
            <a:r>
              <a:rPr lang="en-US" sz="2400" i="1" dirty="0"/>
              <a:t>SD</a:t>
            </a:r>
            <a:r>
              <a:rPr lang="en-US" sz="2400" dirty="0"/>
              <a:t> = .25) and neutral images (</a:t>
            </a:r>
            <a:r>
              <a:rPr lang="en-US" sz="2400" i="1" dirty="0"/>
              <a:t>M</a:t>
            </a:r>
            <a:r>
              <a:rPr lang="en-US" sz="2400" dirty="0"/>
              <a:t> = 7,</a:t>
            </a:r>
            <a:r>
              <a:rPr lang="en-US" sz="2400" i="1" dirty="0"/>
              <a:t> SD </a:t>
            </a:r>
            <a:r>
              <a:rPr lang="en-US" sz="2400" dirty="0"/>
              <a:t>= 1.2) compared to positive images (</a:t>
            </a:r>
            <a:r>
              <a:rPr lang="en-US" sz="2400" i="1" dirty="0"/>
              <a:t>M</a:t>
            </a:r>
            <a:r>
              <a:rPr lang="en-US" sz="2400" dirty="0"/>
              <a:t> = 11, </a:t>
            </a:r>
            <a:r>
              <a:rPr lang="en-US" sz="2400" i="1" dirty="0"/>
              <a:t>SD</a:t>
            </a:r>
            <a:r>
              <a:rPr lang="en-US" sz="2400" dirty="0"/>
              <a:t> = 1.9). “</a:t>
            </a:r>
          </a:p>
          <a:p>
            <a:endParaRPr lang="en-US" sz="2400" dirty="0"/>
          </a:p>
          <a:p>
            <a:r>
              <a:rPr lang="en-US" sz="2400" dirty="0"/>
              <a:t>Example of one factor with 3 levels. The first </a:t>
            </a:r>
            <a:r>
              <a:rPr lang="en-US" sz="2400" dirty="0" err="1"/>
              <a:t>df</a:t>
            </a:r>
            <a:r>
              <a:rPr lang="en-US" sz="2400" dirty="0"/>
              <a:t> in the F test is from levels-1 or 3-1=2</a:t>
            </a:r>
          </a:p>
        </p:txBody>
      </p:sp>
    </p:spTree>
    <p:extLst>
      <p:ext uri="{BB962C8B-B14F-4D97-AF65-F5344CB8AC3E}">
        <p14:creationId xmlns:p14="http://schemas.microsoft.com/office/powerpoint/2010/main" val="1103393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7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effect of IV</a:t>
            </a:r>
            <a:r>
              <a:rPr lang="en-US" baseline="-25000" dirty="0"/>
              <a:t>1 </a:t>
            </a:r>
            <a:r>
              <a:rPr lang="en-US" dirty="0"/>
              <a:t>on the DV could be influenced by IV</a:t>
            </a:r>
            <a:r>
              <a:rPr lang="en-US" baseline="-25000" dirty="0"/>
              <a:t>2</a:t>
            </a:r>
          </a:p>
          <a:p>
            <a:r>
              <a:rPr lang="en-US" dirty="0"/>
              <a:t>Factorial design (multiple factors) </a:t>
            </a:r>
          </a:p>
          <a:p>
            <a:pPr lvl="1"/>
            <a:r>
              <a:rPr lang="en-US" dirty="0"/>
              <a:t>ANOVA</a:t>
            </a:r>
          </a:p>
          <a:p>
            <a:r>
              <a:rPr lang="en-US" dirty="0"/>
              <a:t>The interaction itself is NOT a variable, but a mathematical placeholder representing the relationship between IV</a:t>
            </a:r>
            <a:r>
              <a:rPr lang="en-US" baseline="-25000" dirty="0"/>
              <a:t>1</a:t>
            </a:r>
            <a:r>
              <a:rPr lang="en-US" dirty="0"/>
              <a:t> and IV</a:t>
            </a:r>
            <a:r>
              <a:rPr lang="en-US" baseline="-25000" dirty="0"/>
              <a:t>2</a:t>
            </a:r>
            <a:r>
              <a:rPr lang="en-US" dirty="0"/>
              <a:t> on the DV</a:t>
            </a:r>
          </a:p>
          <a:p>
            <a:endParaRPr lang="en-US" dirty="0"/>
          </a:p>
          <a:p>
            <a:r>
              <a:rPr lang="en-US" dirty="0"/>
              <a:t>A reliable interaction shows that there is a condition to when a statement is true. This can also be known as a dissociation, or one can say that IV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i="1" dirty="0"/>
              <a:t>moderates</a:t>
            </a:r>
            <a:r>
              <a:rPr lang="en-US" dirty="0"/>
              <a:t> the influence of IV</a:t>
            </a:r>
            <a:r>
              <a:rPr lang="en-US" baseline="-25000" dirty="0"/>
              <a:t>1</a:t>
            </a:r>
            <a:r>
              <a:rPr lang="en-US" dirty="0"/>
              <a:t> on the dependent variable X.</a:t>
            </a:r>
          </a:p>
        </p:txBody>
      </p:sp>
    </p:spTree>
    <p:extLst>
      <p:ext uri="{BB962C8B-B14F-4D97-AF65-F5344CB8AC3E}">
        <p14:creationId xmlns:p14="http://schemas.microsoft.com/office/powerpoint/2010/main" val="4110573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72-64EE-4DA0-9506-7197FE06872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84" y="216278"/>
            <a:ext cx="4790450" cy="31778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9424" y="3008691"/>
            <a:ext cx="4482363" cy="3365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258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9F258-CE21-FA49-B026-508DBC15C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Interactions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BEE25C-4802-964B-88B5-74CF58200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1172-64EE-4DA0-9506-7197FE06872E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9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92E5D0-9D16-CE42-B780-F47E9C51F45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Because they are contingencies, they can be hard to think about at once.</a:t>
            </a:r>
          </a:p>
          <a:p>
            <a:r>
              <a:rPr lang="en-US" dirty="0"/>
              <a:t>An interaction means at least 2 different things happened.</a:t>
            </a:r>
          </a:p>
          <a:p>
            <a:r>
              <a:rPr lang="en-US" dirty="0"/>
              <a:t>When someone has to describe ANOVA results with an “IF” in them, they might have an interaction.</a:t>
            </a:r>
          </a:p>
          <a:p>
            <a:r>
              <a:rPr lang="en-US" dirty="0"/>
              <a:t>Interactions are also called “moderation” (because one variable ”moderates” the effect on another one.</a:t>
            </a:r>
          </a:p>
          <a:p>
            <a:r>
              <a:rPr lang="en-US" dirty="0"/>
              <a:t>Interactions are also called “dissociation” in experimental psychology, because one effect get unassociated with the other. </a:t>
            </a:r>
          </a:p>
        </p:txBody>
      </p:sp>
    </p:spTree>
    <p:extLst>
      <p:ext uri="{BB962C8B-B14F-4D97-AF65-F5344CB8AC3E}">
        <p14:creationId xmlns:p14="http://schemas.microsoft.com/office/powerpoint/2010/main" val="39041766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 Design 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 Design 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4D8109F-05D6-4A26-8F7E-3EF448E618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8192</TotalTime>
  <Words>1019</Words>
  <Application>Microsoft Macintosh PowerPoint</Application>
  <PresentationFormat>On-screen Show (4:3)</PresentationFormat>
  <Paragraphs>89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Corbel</vt:lpstr>
      <vt:lpstr>Georgia</vt:lpstr>
      <vt:lpstr>Symbol</vt:lpstr>
      <vt:lpstr>Wingdings</vt:lpstr>
      <vt:lpstr>Wingdings 2</vt:lpstr>
      <vt:lpstr>Civic</vt:lpstr>
      <vt:lpstr>ANOVA</vt:lpstr>
      <vt:lpstr>Overview</vt:lpstr>
      <vt:lpstr>ANOVA</vt:lpstr>
      <vt:lpstr>Comparing More Than Two Groups of Observations</vt:lpstr>
      <vt:lpstr>PowerPoint Presentation</vt:lpstr>
      <vt:lpstr>Reading Results: One-way ANOVA</vt:lpstr>
      <vt:lpstr>Interactions</vt:lpstr>
      <vt:lpstr>PowerPoint Presentation</vt:lpstr>
      <vt:lpstr>More on Interactions</vt:lpstr>
      <vt:lpstr>Interaction: One of these things is not like the other</vt:lpstr>
      <vt:lpstr>Reading Interaction Results</vt:lpstr>
      <vt:lpstr>Reading Interaction Results</vt:lpstr>
      <vt:lpstr>Reading Interaction Results</vt:lpstr>
      <vt:lpstr>Reading Interaction Results</vt:lpstr>
      <vt:lpstr>Naranyanan et al (2013) Study 3 Results cont’d</vt:lpstr>
    </vt:vector>
  </TitlesOfParts>
  <Company>University of Connecticut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Inferential Statistics</dc:title>
  <dc:creator>Center for Health, Intervention, and Prevention</dc:creator>
  <cp:keywords/>
  <cp:lastModifiedBy>Pratto, Felicia</cp:lastModifiedBy>
  <cp:revision>59</cp:revision>
  <dcterms:created xsi:type="dcterms:W3CDTF">2016-07-21T15:00:21Z</dcterms:created>
  <dcterms:modified xsi:type="dcterms:W3CDTF">2020-02-17T01:36:24Z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TC028952539991</vt:lpwstr>
  </property>
</Properties>
</file>